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364" r:id="rId2"/>
    <p:sldId id="371" r:id="rId3"/>
    <p:sldId id="385" r:id="rId4"/>
    <p:sldId id="386" r:id="rId5"/>
    <p:sldId id="387" r:id="rId6"/>
    <p:sldId id="375" r:id="rId7"/>
    <p:sldId id="376" r:id="rId8"/>
    <p:sldId id="377" r:id="rId9"/>
    <p:sldId id="368" r:id="rId10"/>
    <p:sldId id="383" r:id="rId11"/>
    <p:sldId id="417" r:id="rId12"/>
    <p:sldId id="418" r:id="rId13"/>
    <p:sldId id="419" r:id="rId14"/>
    <p:sldId id="423" r:id="rId15"/>
    <p:sldId id="420" r:id="rId16"/>
    <p:sldId id="421" r:id="rId17"/>
    <p:sldId id="395" r:id="rId18"/>
    <p:sldId id="369" r:id="rId19"/>
    <p:sldId id="370" r:id="rId20"/>
    <p:sldId id="360" r:id="rId21"/>
    <p:sldId id="353" r:id="rId22"/>
    <p:sldId id="432" r:id="rId23"/>
    <p:sldId id="363" r:id="rId24"/>
    <p:sldId id="425" r:id="rId25"/>
    <p:sldId id="426" r:id="rId26"/>
    <p:sldId id="427" r:id="rId27"/>
    <p:sldId id="362" r:id="rId28"/>
    <p:sldId id="428" r:id="rId29"/>
    <p:sldId id="429" r:id="rId30"/>
    <p:sldId id="430" r:id="rId31"/>
    <p:sldId id="431" r:id="rId32"/>
    <p:sldId id="416" r:id="rId33"/>
    <p:sldId id="433" r:id="rId34"/>
    <p:sldId id="406" r:id="rId35"/>
    <p:sldId id="407" r:id="rId36"/>
    <p:sldId id="408" r:id="rId37"/>
    <p:sldId id="409" r:id="rId38"/>
    <p:sldId id="410" r:id="rId39"/>
    <p:sldId id="411" r:id="rId40"/>
    <p:sldId id="412" r:id="rId41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2064"/>
    <a:srgbClr val="0192B9"/>
    <a:srgbClr val="385723"/>
    <a:srgbClr val="1F429B"/>
    <a:srgbClr val="D30002"/>
    <a:srgbClr val="AB262F"/>
    <a:srgbClr val="FFFFFF"/>
    <a:srgbClr val="621E58"/>
    <a:srgbClr val="01627D"/>
    <a:srgbClr val="9EC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8" autoAdjust="0"/>
    <p:restoredTop sz="94660"/>
  </p:normalViewPr>
  <p:slideViewPr>
    <p:cSldViewPr snapToGrid="0">
      <p:cViewPr varScale="1">
        <p:scale>
          <a:sx n="49" d="100"/>
          <a:sy n="49" d="100"/>
        </p:scale>
        <p:origin x="62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ord\Desktop\LAA%20Dept\Institute%20and%20NCVI\theory%20of%20chan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ord\Desktop\LAA%20Dept\Institute%20and%20NCVI\theory%20of%20chan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1010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1010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D1010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D1010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D1010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A3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A3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FA3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FA3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FA36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rgbClr val="C55A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rgbClr val="C7A41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rgbClr val="FFCC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rgbClr val="FFCC6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rgbClr val="9EC44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rgbClr val="9EC44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rgbClr val="9EC44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rgbClr val="38572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rgbClr val="38572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rgbClr val="38572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rgbClr val="0192B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rgbClr val="0192B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rgbClr val="0192B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rgbClr val="0192B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rgbClr val="0192B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8"/>
            <c:bubble3D val="0"/>
            <c:spPr>
              <a:solidFill>
                <a:srgbClr val="01627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9"/>
            <c:bubble3D val="0"/>
            <c:spPr>
              <a:solidFill>
                <a:srgbClr val="621E58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2"/>
              <c:layout>
                <c:manualLayout>
                  <c:x val="8.4183733938954577E-2"/>
                  <c:y val="-2.9739580690335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93751320025537"/>
                      <c:h val="0.1060550806870256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6258901431996509E-2"/>
                  <c:y val="6.73806692765042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1016369013809796E-2"/>
                  <c:y val="-7.791887076302099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33335058508448"/>
                      <c:h val="6.7949415811372732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3.9439348707295659E-2"/>
                  <c:y val="-7.2358082611300592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3.8334238708516953E-2"/>
                  <c:y val="1.237744545531744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768048947510575E-2"/>
                  <c:y val="-9.258640628403412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9175322274878797E-2"/>
                  <c:y val="6.114305962267621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8214899787967504E-2"/>
                  <c:y val="8.839299439484147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9.9198047834485548E-2"/>
                  <c:y val="-4.3163534553731231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8.3654288357471157E-2"/>
                  <c:y val="-2.059261365194404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.15710508178355329"/>
                  <c:y val="-1.308605218724420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.21321392824917376"/>
                  <c:y val="-1.293066359125423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-7.0772233495097897E-2"/>
                  <c:y val="3.736087126039048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4.7004022884188229E-2"/>
                  <c:y val="1.901031496035903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4.4051143704982261E-2"/>
                  <c:y val="1.1780300705293579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4.4977858019837433E-2"/>
                  <c:y val="-5.5325515408525408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1.1790478329271516E-2"/>
                  <c:y val="9.4043960934638363E-4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3.1054751562889726E-2"/>
                  <c:y val="-9.258640628403412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3.1760214219177678E-2"/>
                  <c:y val="1.237744545531744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4.1467851170263366E-2"/>
                  <c:y val="-2.6368159474222919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5"/>
              <c:layout>
                <c:manualLayout>
                  <c:x val="-5.059953663053942E-2"/>
                  <c:y val="4.1950414533974516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5.4934264676366855E-2"/>
                  <c:y val="1.1337059241358194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5.8040523133245009E-2"/>
                  <c:y val="8.2522942000731857E-3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Sheet1!$B$16:$B$45</c:f>
              <c:strCache>
                <c:ptCount val="30"/>
                <c:pt idx="0">
                  <c:v>Agriculture and Food</c:v>
                </c:pt>
                <c:pt idx="1">
                  <c:v>Housing</c:v>
                </c:pt>
                <c:pt idx="2">
                  <c:v>Transportation and Infrastructure</c:v>
                </c:pt>
                <c:pt idx="3">
                  <c:v>Planning</c:v>
                </c:pt>
                <c:pt idx="4">
                  <c:v>Community Development</c:v>
                </c:pt>
                <c:pt idx="5">
                  <c:v>Health and Wellness</c:v>
                </c:pt>
                <c:pt idx="6">
                  <c:v>Aging</c:v>
                </c:pt>
                <c:pt idx="7">
                  <c:v>Prisons &amp; Rehabilitation</c:v>
                </c:pt>
                <c:pt idx="8">
                  <c:v>Public Welfare</c:v>
                </c:pt>
                <c:pt idx="9">
                  <c:v>Livability</c:v>
                </c:pt>
                <c:pt idx="10">
                  <c:v>K-12 Education</c:v>
                </c:pt>
                <c:pt idx="11">
                  <c:v>Youth Development</c:v>
                </c:pt>
                <c:pt idx="12">
                  <c:v>Lifelong Learning</c:v>
                </c:pt>
                <c:pt idx="13">
                  <c:v>Workforce Development</c:v>
                </c:pt>
                <c:pt idx="14">
                  <c:v>Innovation and Technology</c:v>
                </c:pt>
                <c:pt idx="15">
                  <c:v>Economic Development</c:v>
                </c:pt>
                <c:pt idx="16">
                  <c:v>Business</c:v>
                </c:pt>
                <c:pt idx="17">
                  <c:v>Tourism</c:v>
                </c:pt>
                <c:pt idx="18">
                  <c:v>Diplomacy</c:v>
                </c:pt>
                <c:pt idx="19">
                  <c:v>Military</c:v>
                </c:pt>
                <c:pt idx="20">
                  <c:v>History, Tradition &amp; Heritage</c:v>
                </c:pt>
                <c:pt idx="21">
                  <c:v>Diversity, Access, Equity &amp; Inclusion</c:v>
                </c:pt>
                <c:pt idx="22">
                  <c:v>Art</c:v>
                </c:pt>
                <c:pt idx="23">
                  <c:v>Civic Engagement</c:v>
                </c:pt>
                <c:pt idx="24">
                  <c:v>Community Dialogue</c:v>
                </c:pt>
                <c:pt idx="25">
                  <c:v>Community Cohesion</c:v>
                </c:pt>
                <c:pt idx="26">
                  <c:v>Political Activation</c:v>
                </c:pt>
                <c:pt idx="27">
                  <c:v>Immigration</c:v>
                </c:pt>
                <c:pt idx="28">
                  <c:v>Religion/Faith</c:v>
                </c:pt>
                <c:pt idx="29">
                  <c:v>Environment &amp; Sustainability</c:v>
                </c:pt>
              </c:strCache>
            </c:strRef>
          </c:cat>
          <c:val>
            <c:numRef>
              <c:f>Sheet1!$C$16:$C$45</c:f>
              <c:numCache>
                <c:formatCode>General</c:formatCode>
                <c:ptCount val="30"/>
                <c:pt idx="0">
                  <c:v>3.3333333333333335</c:v>
                </c:pt>
                <c:pt idx="1">
                  <c:v>3.3333333333333335</c:v>
                </c:pt>
                <c:pt idx="2">
                  <c:v>3.3333333333333335</c:v>
                </c:pt>
                <c:pt idx="3">
                  <c:v>3.3333333333333335</c:v>
                </c:pt>
                <c:pt idx="4">
                  <c:v>3.3333333333333335</c:v>
                </c:pt>
                <c:pt idx="5">
                  <c:v>3.3333333333333335</c:v>
                </c:pt>
                <c:pt idx="6">
                  <c:v>3.3333333333333335</c:v>
                </c:pt>
                <c:pt idx="7">
                  <c:v>3.3333333333333335</c:v>
                </c:pt>
                <c:pt idx="8">
                  <c:v>3.3333333333333335</c:v>
                </c:pt>
                <c:pt idx="9">
                  <c:v>3.3333333333333335</c:v>
                </c:pt>
                <c:pt idx="10">
                  <c:v>3.3333333333333335</c:v>
                </c:pt>
                <c:pt idx="11">
                  <c:v>3.3333333333333335</c:v>
                </c:pt>
                <c:pt idx="12">
                  <c:v>3.3333333333333335</c:v>
                </c:pt>
                <c:pt idx="13">
                  <c:v>3.3333333333333335</c:v>
                </c:pt>
                <c:pt idx="14">
                  <c:v>3.3333333333333335</c:v>
                </c:pt>
                <c:pt idx="15">
                  <c:v>3.3333333333333335</c:v>
                </c:pt>
                <c:pt idx="16">
                  <c:v>3.3333333333333335</c:v>
                </c:pt>
                <c:pt idx="17">
                  <c:v>3.3333333333333335</c:v>
                </c:pt>
                <c:pt idx="18">
                  <c:v>3.3333333333333335</c:v>
                </c:pt>
                <c:pt idx="19">
                  <c:v>3.3333333333333335</c:v>
                </c:pt>
                <c:pt idx="20">
                  <c:v>3.3333333333333335</c:v>
                </c:pt>
                <c:pt idx="21">
                  <c:v>3.3333333333333335</c:v>
                </c:pt>
                <c:pt idx="22">
                  <c:v>3.3333333333333335</c:v>
                </c:pt>
                <c:pt idx="23">
                  <c:v>3.3333333333333335</c:v>
                </c:pt>
                <c:pt idx="24">
                  <c:v>3.3333333333333335</c:v>
                </c:pt>
                <c:pt idx="25">
                  <c:v>3.3333333333333335</c:v>
                </c:pt>
                <c:pt idx="26">
                  <c:v>3.3333333333333335</c:v>
                </c:pt>
                <c:pt idx="27">
                  <c:v>3.3333333333333335</c:v>
                </c:pt>
                <c:pt idx="28">
                  <c:v>3.3333333333333335</c:v>
                </c:pt>
                <c:pt idx="29">
                  <c:v>3.3333333333333335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FF434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FF434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FF434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FF434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rgbClr val="FF434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7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8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9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2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3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4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5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7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8"/>
            <c:bubble3D val="0"/>
            <c:spPr>
              <a:solidFill>
                <a:srgbClr val="003DB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9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Sheet1!$B$16:$B$45</c:f>
              <c:strCache>
                <c:ptCount val="30"/>
                <c:pt idx="0">
                  <c:v>Agriculture and Food</c:v>
                </c:pt>
                <c:pt idx="1">
                  <c:v>Housing</c:v>
                </c:pt>
                <c:pt idx="2">
                  <c:v>Transportation and Infrastructure</c:v>
                </c:pt>
                <c:pt idx="3">
                  <c:v>Planning</c:v>
                </c:pt>
                <c:pt idx="4">
                  <c:v>Community Development</c:v>
                </c:pt>
                <c:pt idx="5">
                  <c:v>Health and Wellness</c:v>
                </c:pt>
                <c:pt idx="6">
                  <c:v>Aging</c:v>
                </c:pt>
                <c:pt idx="7">
                  <c:v>Prisons &amp; Rehabilitation</c:v>
                </c:pt>
                <c:pt idx="8">
                  <c:v>Public Welfare</c:v>
                </c:pt>
                <c:pt idx="9">
                  <c:v>Livability</c:v>
                </c:pt>
                <c:pt idx="10">
                  <c:v>K-12 Education</c:v>
                </c:pt>
                <c:pt idx="11">
                  <c:v>Youth Development</c:v>
                </c:pt>
                <c:pt idx="12">
                  <c:v>Lifelong Learning</c:v>
                </c:pt>
                <c:pt idx="13">
                  <c:v>Workforce Development</c:v>
                </c:pt>
                <c:pt idx="14">
                  <c:v>Innovation and Technology</c:v>
                </c:pt>
                <c:pt idx="15">
                  <c:v>Economic Development</c:v>
                </c:pt>
                <c:pt idx="16">
                  <c:v>Business</c:v>
                </c:pt>
                <c:pt idx="17">
                  <c:v>Tourism</c:v>
                </c:pt>
                <c:pt idx="18">
                  <c:v>Diplomacy</c:v>
                </c:pt>
                <c:pt idx="19">
                  <c:v>Military</c:v>
                </c:pt>
                <c:pt idx="20">
                  <c:v>History, Tradition &amp; Heritage</c:v>
                </c:pt>
                <c:pt idx="21">
                  <c:v>Diversity, Access, Equity &amp; Inclusion</c:v>
                </c:pt>
                <c:pt idx="22">
                  <c:v>Art</c:v>
                </c:pt>
                <c:pt idx="23">
                  <c:v>Civic Engagement</c:v>
                </c:pt>
                <c:pt idx="24">
                  <c:v>Community Dialogue</c:v>
                </c:pt>
                <c:pt idx="25">
                  <c:v>Community Cohesion</c:v>
                </c:pt>
                <c:pt idx="26">
                  <c:v>Political Activation</c:v>
                </c:pt>
                <c:pt idx="27">
                  <c:v>Immigration</c:v>
                </c:pt>
                <c:pt idx="28">
                  <c:v>Religion/Faith</c:v>
                </c:pt>
                <c:pt idx="29">
                  <c:v>Environment &amp; Sustainability</c:v>
                </c:pt>
              </c:strCache>
            </c:strRef>
          </c:cat>
          <c:val>
            <c:numRef>
              <c:f>Sheet1!$C$16:$C$45</c:f>
              <c:numCache>
                <c:formatCode>General</c:formatCode>
                <c:ptCount val="30"/>
                <c:pt idx="0">
                  <c:v>3.3333333333333335</c:v>
                </c:pt>
                <c:pt idx="1">
                  <c:v>3.3333333333333335</c:v>
                </c:pt>
                <c:pt idx="2">
                  <c:v>3.3333333333333335</c:v>
                </c:pt>
                <c:pt idx="3">
                  <c:v>3.3333333333333335</c:v>
                </c:pt>
                <c:pt idx="4">
                  <c:v>3.3333333333333335</c:v>
                </c:pt>
                <c:pt idx="5">
                  <c:v>3.3333333333333335</c:v>
                </c:pt>
                <c:pt idx="6">
                  <c:v>3.3333333333333335</c:v>
                </c:pt>
                <c:pt idx="7">
                  <c:v>3.3333333333333335</c:v>
                </c:pt>
                <c:pt idx="8">
                  <c:v>3.3333333333333335</c:v>
                </c:pt>
                <c:pt idx="9">
                  <c:v>3.3333333333333335</c:v>
                </c:pt>
                <c:pt idx="10">
                  <c:v>3.3333333333333335</c:v>
                </c:pt>
                <c:pt idx="11">
                  <c:v>3.3333333333333335</c:v>
                </c:pt>
                <c:pt idx="12">
                  <c:v>3.3333333333333335</c:v>
                </c:pt>
                <c:pt idx="13">
                  <c:v>3.3333333333333335</c:v>
                </c:pt>
                <c:pt idx="14">
                  <c:v>3.3333333333333335</c:v>
                </c:pt>
                <c:pt idx="15">
                  <c:v>3.3333333333333335</c:v>
                </c:pt>
                <c:pt idx="16">
                  <c:v>3.3333333333333335</c:v>
                </c:pt>
                <c:pt idx="17">
                  <c:v>3.3333333333333335</c:v>
                </c:pt>
                <c:pt idx="18">
                  <c:v>3.3333333333333335</c:v>
                </c:pt>
                <c:pt idx="19">
                  <c:v>3.3333333333333335</c:v>
                </c:pt>
                <c:pt idx="20">
                  <c:v>3.3333333333333335</c:v>
                </c:pt>
                <c:pt idx="21">
                  <c:v>3.3333333333333335</c:v>
                </c:pt>
                <c:pt idx="22">
                  <c:v>3.3333333333333335</c:v>
                </c:pt>
                <c:pt idx="23">
                  <c:v>3.3333333333333335</c:v>
                </c:pt>
                <c:pt idx="24">
                  <c:v>3.3333333333333335</c:v>
                </c:pt>
                <c:pt idx="25">
                  <c:v>3.3333333333333335</c:v>
                </c:pt>
                <c:pt idx="26">
                  <c:v>3.3333333333333335</c:v>
                </c:pt>
                <c:pt idx="27">
                  <c:v>3.3333333333333335</c:v>
                </c:pt>
                <c:pt idx="28">
                  <c:v>3.3333333333333335</c:v>
                </c:pt>
                <c:pt idx="29">
                  <c:v>3.3333333333333335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674540-F03A-40FB-9005-E7367EA029F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AA971F-AA11-4CB6-A837-A74B6536E72B}">
      <dgm:prSet phldrT="[Text]" custT="1"/>
      <dgm:spPr>
        <a:solidFill>
          <a:srgbClr val="7B2064"/>
        </a:solidFill>
      </dgm:spPr>
      <dgm:t>
        <a:bodyPr/>
        <a:lstStyle/>
        <a:p>
          <a:r>
            <a:rPr lang="en-US" sz="1700" dirty="0" smtClean="0">
              <a:latin typeface="Trade Gothic LT Std Bold" panose="00000800000000000000" pitchFamily="50" charset="0"/>
            </a:rPr>
            <a:t> </a:t>
          </a:r>
          <a:endParaRPr lang="en-US" sz="1700" dirty="0">
            <a:latin typeface="Trade Gothic LT Std Bold" panose="00000800000000000000" pitchFamily="50" charset="0"/>
          </a:endParaRPr>
        </a:p>
      </dgm:t>
    </dgm:pt>
    <dgm:pt modelId="{A48E4A92-5428-4B95-A604-A63A984D300E}" type="parTrans" cxnId="{C32C677D-8C77-4A12-BA5B-23152BA9C378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BDD42544-00EE-4397-8624-D685B6846B1D}" type="sibTrans" cxnId="{C32C677D-8C77-4A12-BA5B-23152BA9C378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3E194A03-EDE7-43E8-B671-5963CA06231B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1 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F1395ADB-EE8B-4366-AE2C-74A141C9CCAE}" type="parTrans" cxnId="{23827DFC-89A3-4E1E-A477-EA4A47E45994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8E829475-C31A-4061-BEB4-1243E2A080B2}" type="sibTrans" cxnId="{23827DFC-89A3-4E1E-A477-EA4A47E45994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CBB23D24-30C4-4D5F-AF9A-E9AAB0706B67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2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8AD67114-178E-464D-BD44-EE304DC80DC2}" type="parTrans" cxnId="{35CB329E-BA0E-48AE-A826-43BC97565A0E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83316B0E-2045-4714-9A8E-C8510C15972F}" type="sibTrans" cxnId="{35CB329E-BA0E-48AE-A826-43BC97565A0E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2AF25D7B-F534-4205-BDE5-D65830E4F3CB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3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E29CF117-F714-4A3F-81DC-A8104AAC96A8}" type="parTrans" cxnId="{33B15BC0-986A-4E16-A493-982EDF9CD09B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7C1D1127-3E3A-48F8-A488-E9F178B691A3}" type="sibTrans" cxnId="{33B15BC0-986A-4E16-A493-982EDF9CD09B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69582EAA-4B84-4F6E-92EF-49E749962A22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4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DC590565-BA1F-4738-B11C-B10D3D67AA68}" type="parTrans" cxnId="{2C9DAB0F-14E4-428E-B404-27D9C3F00D3E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60A01F34-2908-47E9-960D-B1E9CBC4994B}" type="sibTrans" cxnId="{2C9DAB0F-14E4-428E-B404-27D9C3F00D3E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22A5E485-B73C-439C-B01B-3F86AF2B93C8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5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6255366C-1140-43E2-8F64-A62DCE50280D}" type="parTrans" cxnId="{EC2776FF-78E1-4799-926D-A1F3DB6B097D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19E4667A-6194-451E-9B9D-A99C7468FAB5}" type="sibTrans" cxnId="{EC2776FF-78E1-4799-926D-A1F3DB6B097D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9D2A0E07-6C51-4E05-BC06-4567F7E75C76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6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A6D78336-951D-4463-83D5-28A61EF46699}" type="parTrans" cxnId="{DAC02895-0E8F-4C7E-8160-E4F8E791C3DA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6B3FC3DE-3B9F-4A93-9EDB-978C1536BDC6}" type="sibTrans" cxnId="{DAC02895-0E8F-4C7E-8160-E4F8E791C3DA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5D6D7407-AB65-4138-9879-4C6802312865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7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6D2FEF13-671B-4EA5-B17A-7BEFEB75154C}" type="parTrans" cxnId="{4F7ADD5D-07FB-48BE-B045-FEE1339B2322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B445E32B-B0E6-4897-9A71-008F5F9A93F2}" type="sibTrans" cxnId="{4F7ADD5D-07FB-48BE-B045-FEE1339B2322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48EF4EE1-B804-4D3E-9947-8948729383F2}" type="pres">
      <dgm:prSet presAssocID="{F9674540-F03A-40FB-9005-E7367EA029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DB932-022F-4966-8946-EA5B53F8D287}" type="pres">
      <dgm:prSet presAssocID="{41AA971F-AA11-4CB6-A837-A74B6536E72B}" presName="centerShape" presStyleLbl="node0" presStyleIdx="0" presStyleCnt="1" custScaleX="159597" custScaleY="159597"/>
      <dgm:spPr/>
      <dgm:t>
        <a:bodyPr/>
        <a:lstStyle/>
        <a:p>
          <a:endParaRPr lang="en-US"/>
        </a:p>
      </dgm:t>
    </dgm:pt>
    <dgm:pt modelId="{42E2EEBF-8A36-49BF-9131-476F6833C852}" type="pres">
      <dgm:prSet presAssocID="{F1395ADB-EE8B-4366-AE2C-74A141C9CCAE}" presName="Name9" presStyleLbl="parChTrans1D2" presStyleIdx="0" presStyleCnt="7"/>
      <dgm:spPr/>
      <dgm:t>
        <a:bodyPr/>
        <a:lstStyle/>
        <a:p>
          <a:endParaRPr lang="en-US"/>
        </a:p>
      </dgm:t>
    </dgm:pt>
    <dgm:pt modelId="{4BB9E061-8AF3-4866-A77E-8B5FD7D4AAB7}" type="pres">
      <dgm:prSet presAssocID="{F1395ADB-EE8B-4366-AE2C-74A141C9CCAE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701792F-EC86-4907-B0BA-DD2DEC690FE1}" type="pres">
      <dgm:prSet presAssocID="{3E194A03-EDE7-43E8-B671-5963CA06231B}" presName="node" presStyleLbl="node1" presStyleIdx="0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6158F-F99A-4BBE-886F-A264E0917D0D}" type="pres">
      <dgm:prSet presAssocID="{8AD67114-178E-464D-BD44-EE304DC80DC2}" presName="Name9" presStyleLbl="parChTrans1D2" presStyleIdx="1" presStyleCnt="7"/>
      <dgm:spPr/>
      <dgm:t>
        <a:bodyPr/>
        <a:lstStyle/>
        <a:p>
          <a:endParaRPr lang="en-US"/>
        </a:p>
      </dgm:t>
    </dgm:pt>
    <dgm:pt modelId="{D7EF3E75-84F8-4933-8929-AD97D3B706A3}" type="pres">
      <dgm:prSet presAssocID="{8AD67114-178E-464D-BD44-EE304DC80DC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CF0FE424-7135-4308-9BFF-D04F0224503C}" type="pres">
      <dgm:prSet presAssocID="{CBB23D24-30C4-4D5F-AF9A-E9AAB0706B67}" presName="node" presStyleLbl="node1" presStyleIdx="1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544FA-546C-4912-9B45-D220A455BDA5}" type="pres">
      <dgm:prSet presAssocID="{E29CF117-F714-4A3F-81DC-A8104AAC96A8}" presName="Name9" presStyleLbl="parChTrans1D2" presStyleIdx="2" presStyleCnt="7"/>
      <dgm:spPr/>
      <dgm:t>
        <a:bodyPr/>
        <a:lstStyle/>
        <a:p>
          <a:endParaRPr lang="en-US"/>
        </a:p>
      </dgm:t>
    </dgm:pt>
    <dgm:pt modelId="{1BD4F462-845D-46B3-B4B6-F4878097F9E7}" type="pres">
      <dgm:prSet presAssocID="{E29CF117-F714-4A3F-81DC-A8104AAC96A8}" presName="connTx" presStyleLbl="parChTrans1D2" presStyleIdx="2" presStyleCnt="7"/>
      <dgm:spPr/>
      <dgm:t>
        <a:bodyPr/>
        <a:lstStyle/>
        <a:p>
          <a:endParaRPr lang="en-US"/>
        </a:p>
      </dgm:t>
    </dgm:pt>
    <dgm:pt modelId="{A35CD3CA-8D1A-4F95-9B33-108FF8F3292A}" type="pres">
      <dgm:prSet presAssocID="{2AF25D7B-F534-4205-BDE5-D65830E4F3CB}" presName="node" presStyleLbl="node1" presStyleIdx="2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2F282-C1FA-4348-AD92-6154DF3645C1}" type="pres">
      <dgm:prSet presAssocID="{DC590565-BA1F-4738-B11C-B10D3D67AA68}" presName="Name9" presStyleLbl="parChTrans1D2" presStyleIdx="3" presStyleCnt="7"/>
      <dgm:spPr/>
      <dgm:t>
        <a:bodyPr/>
        <a:lstStyle/>
        <a:p>
          <a:endParaRPr lang="en-US"/>
        </a:p>
      </dgm:t>
    </dgm:pt>
    <dgm:pt modelId="{3E6DC0BA-B3C7-46A7-959E-96C8628C5687}" type="pres">
      <dgm:prSet presAssocID="{DC590565-BA1F-4738-B11C-B10D3D67AA68}" presName="connTx" presStyleLbl="parChTrans1D2" presStyleIdx="3" presStyleCnt="7"/>
      <dgm:spPr/>
      <dgm:t>
        <a:bodyPr/>
        <a:lstStyle/>
        <a:p>
          <a:endParaRPr lang="en-US"/>
        </a:p>
      </dgm:t>
    </dgm:pt>
    <dgm:pt modelId="{0B361343-3CAC-4B75-A7AB-1498AFCBC6F9}" type="pres">
      <dgm:prSet presAssocID="{69582EAA-4B84-4F6E-92EF-49E749962A22}" presName="node" presStyleLbl="node1" presStyleIdx="3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DBEFF-8B60-4618-B016-000F985200C9}" type="pres">
      <dgm:prSet presAssocID="{6255366C-1140-43E2-8F64-A62DCE50280D}" presName="Name9" presStyleLbl="parChTrans1D2" presStyleIdx="4" presStyleCnt="7"/>
      <dgm:spPr/>
      <dgm:t>
        <a:bodyPr/>
        <a:lstStyle/>
        <a:p>
          <a:endParaRPr lang="en-US"/>
        </a:p>
      </dgm:t>
    </dgm:pt>
    <dgm:pt modelId="{DEAFA353-D812-44A0-BA6F-A45EC44BCBFD}" type="pres">
      <dgm:prSet presAssocID="{6255366C-1140-43E2-8F64-A62DCE50280D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D23A5D5-ABDE-489A-BAE6-8149895CDEA5}" type="pres">
      <dgm:prSet presAssocID="{22A5E485-B73C-439C-B01B-3F86AF2B93C8}" presName="node" presStyleLbl="node1" presStyleIdx="4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96682-5C60-47C3-B4F5-72C82C7F80D1}" type="pres">
      <dgm:prSet presAssocID="{A6D78336-951D-4463-83D5-28A61EF46699}" presName="Name9" presStyleLbl="parChTrans1D2" presStyleIdx="5" presStyleCnt="7"/>
      <dgm:spPr/>
      <dgm:t>
        <a:bodyPr/>
        <a:lstStyle/>
        <a:p>
          <a:endParaRPr lang="en-US"/>
        </a:p>
      </dgm:t>
    </dgm:pt>
    <dgm:pt modelId="{EA420D63-084B-453F-B798-71D522F3F408}" type="pres">
      <dgm:prSet presAssocID="{A6D78336-951D-4463-83D5-28A61EF4669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E2333C19-55F0-47A6-81D5-C34F03C46F40}" type="pres">
      <dgm:prSet presAssocID="{9D2A0E07-6C51-4E05-BC06-4567F7E75C76}" presName="node" presStyleLbl="node1" presStyleIdx="5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A6915-8529-4437-A15E-A8BD57CDDB54}" type="pres">
      <dgm:prSet presAssocID="{6D2FEF13-671B-4EA5-B17A-7BEFEB75154C}" presName="Name9" presStyleLbl="parChTrans1D2" presStyleIdx="6" presStyleCnt="7"/>
      <dgm:spPr/>
      <dgm:t>
        <a:bodyPr/>
        <a:lstStyle/>
        <a:p>
          <a:endParaRPr lang="en-US"/>
        </a:p>
      </dgm:t>
    </dgm:pt>
    <dgm:pt modelId="{9F865191-28F9-45C9-A70F-FE4CD4985189}" type="pres">
      <dgm:prSet presAssocID="{6D2FEF13-671B-4EA5-B17A-7BEFEB75154C}" presName="connTx" presStyleLbl="parChTrans1D2" presStyleIdx="6" presStyleCnt="7"/>
      <dgm:spPr/>
      <dgm:t>
        <a:bodyPr/>
        <a:lstStyle/>
        <a:p>
          <a:endParaRPr lang="en-US"/>
        </a:p>
      </dgm:t>
    </dgm:pt>
    <dgm:pt modelId="{6072E5B4-FFBE-4E69-B808-DE7E86798CF2}" type="pres">
      <dgm:prSet presAssocID="{5D6D7407-AB65-4138-9879-4C6802312865}" presName="node" presStyleLbl="node1" presStyleIdx="6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30A547-3FEB-49E0-9546-E6E3204F88BD}" type="presOf" srcId="{8AD67114-178E-464D-BD44-EE304DC80DC2}" destId="{EAE6158F-F99A-4BBE-886F-A264E0917D0D}" srcOrd="0" destOrd="0" presId="urn:microsoft.com/office/officeart/2005/8/layout/radial1"/>
    <dgm:cxn modelId="{33BB7D36-E8F9-45AB-A795-53ED11BC17EC}" type="presOf" srcId="{E29CF117-F714-4A3F-81DC-A8104AAC96A8}" destId="{023544FA-546C-4912-9B45-D220A455BDA5}" srcOrd="0" destOrd="0" presId="urn:microsoft.com/office/officeart/2005/8/layout/radial1"/>
    <dgm:cxn modelId="{163F1223-2FB5-4566-A248-EECF73D6F521}" type="presOf" srcId="{E29CF117-F714-4A3F-81DC-A8104AAC96A8}" destId="{1BD4F462-845D-46B3-B4B6-F4878097F9E7}" srcOrd="1" destOrd="0" presId="urn:microsoft.com/office/officeart/2005/8/layout/radial1"/>
    <dgm:cxn modelId="{EB21BF47-EFD4-4BAC-97BD-E41F03F5BD49}" type="presOf" srcId="{F9674540-F03A-40FB-9005-E7367EA029FC}" destId="{48EF4EE1-B804-4D3E-9947-8948729383F2}" srcOrd="0" destOrd="0" presId="urn:microsoft.com/office/officeart/2005/8/layout/radial1"/>
    <dgm:cxn modelId="{6A50A362-9B96-447B-B4BB-29584ECE3854}" type="presOf" srcId="{F1395ADB-EE8B-4366-AE2C-74A141C9CCAE}" destId="{42E2EEBF-8A36-49BF-9131-476F6833C852}" srcOrd="0" destOrd="0" presId="urn:microsoft.com/office/officeart/2005/8/layout/radial1"/>
    <dgm:cxn modelId="{1524EC23-6A7E-4CDF-9EB8-D63CE2D1CEA9}" type="presOf" srcId="{6255366C-1140-43E2-8F64-A62DCE50280D}" destId="{DEAFA353-D812-44A0-BA6F-A45EC44BCBFD}" srcOrd="1" destOrd="0" presId="urn:microsoft.com/office/officeart/2005/8/layout/radial1"/>
    <dgm:cxn modelId="{7117F06A-F85F-4638-93BD-602B8FFCB857}" type="presOf" srcId="{3E194A03-EDE7-43E8-B671-5963CA06231B}" destId="{6701792F-EC86-4907-B0BA-DD2DEC690FE1}" srcOrd="0" destOrd="0" presId="urn:microsoft.com/office/officeart/2005/8/layout/radial1"/>
    <dgm:cxn modelId="{BC297BA6-8ECD-4E77-A49A-E5B1589D160C}" type="presOf" srcId="{5D6D7407-AB65-4138-9879-4C6802312865}" destId="{6072E5B4-FFBE-4E69-B808-DE7E86798CF2}" srcOrd="0" destOrd="0" presId="urn:microsoft.com/office/officeart/2005/8/layout/radial1"/>
    <dgm:cxn modelId="{8D10AE04-E71D-4E9F-A8D8-DD750F0BDEEA}" type="presOf" srcId="{6D2FEF13-671B-4EA5-B17A-7BEFEB75154C}" destId="{5F1A6915-8529-4437-A15E-A8BD57CDDB54}" srcOrd="0" destOrd="0" presId="urn:microsoft.com/office/officeart/2005/8/layout/radial1"/>
    <dgm:cxn modelId="{C32C677D-8C77-4A12-BA5B-23152BA9C378}" srcId="{F9674540-F03A-40FB-9005-E7367EA029FC}" destId="{41AA971F-AA11-4CB6-A837-A74B6536E72B}" srcOrd="0" destOrd="0" parTransId="{A48E4A92-5428-4B95-A604-A63A984D300E}" sibTransId="{BDD42544-00EE-4397-8624-D685B6846B1D}"/>
    <dgm:cxn modelId="{C4BC482D-9097-4CB4-867C-906605FE92A8}" type="presOf" srcId="{41AA971F-AA11-4CB6-A837-A74B6536E72B}" destId="{725DB932-022F-4966-8946-EA5B53F8D287}" srcOrd="0" destOrd="0" presId="urn:microsoft.com/office/officeart/2005/8/layout/radial1"/>
    <dgm:cxn modelId="{23827DFC-89A3-4E1E-A477-EA4A47E45994}" srcId="{41AA971F-AA11-4CB6-A837-A74B6536E72B}" destId="{3E194A03-EDE7-43E8-B671-5963CA06231B}" srcOrd="0" destOrd="0" parTransId="{F1395ADB-EE8B-4366-AE2C-74A141C9CCAE}" sibTransId="{8E829475-C31A-4061-BEB4-1243E2A080B2}"/>
    <dgm:cxn modelId="{8D5A53DC-6879-497D-B154-B0BC190D866E}" type="presOf" srcId="{8AD67114-178E-464D-BD44-EE304DC80DC2}" destId="{D7EF3E75-84F8-4933-8929-AD97D3B706A3}" srcOrd="1" destOrd="0" presId="urn:microsoft.com/office/officeart/2005/8/layout/radial1"/>
    <dgm:cxn modelId="{2C9DAB0F-14E4-428E-B404-27D9C3F00D3E}" srcId="{41AA971F-AA11-4CB6-A837-A74B6536E72B}" destId="{69582EAA-4B84-4F6E-92EF-49E749962A22}" srcOrd="3" destOrd="0" parTransId="{DC590565-BA1F-4738-B11C-B10D3D67AA68}" sibTransId="{60A01F34-2908-47E9-960D-B1E9CBC4994B}"/>
    <dgm:cxn modelId="{35CB329E-BA0E-48AE-A826-43BC97565A0E}" srcId="{41AA971F-AA11-4CB6-A837-A74B6536E72B}" destId="{CBB23D24-30C4-4D5F-AF9A-E9AAB0706B67}" srcOrd="1" destOrd="0" parTransId="{8AD67114-178E-464D-BD44-EE304DC80DC2}" sibTransId="{83316B0E-2045-4714-9A8E-C8510C15972F}"/>
    <dgm:cxn modelId="{DD7679B8-D7BE-4009-9816-50278743E5D3}" type="presOf" srcId="{CBB23D24-30C4-4D5F-AF9A-E9AAB0706B67}" destId="{CF0FE424-7135-4308-9BFF-D04F0224503C}" srcOrd="0" destOrd="0" presId="urn:microsoft.com/office/officeart/2005/8/layout/radial1"/>
    <dgm:cxn modelId="{F74734E0-162F-4B45-9353-9DCE2857EEE1}" type="presOf" srcId="{DC590565-BA1F-4738-B11C-B10D3D67AA68}" destId="{3E6DC0BA-B3C7-46A7-959E-96C8628C5687}" srcOrd="1" destOrd="0" presId="urn:microsoft.com/office/officeart/2005/8/layout/radial1"/>
    <dgm:cxn modelId="{7EB88EC2-0B90-47AC-9F66-713451B6BB1C}" type="presOf" srcId="{9D2A0E07-6C51-4E05-BC06-4567F7E75C76}" destId="{E2333C19-55F0-47A6-81D5-C34F03C46F40}" srcOrd="0" destOrd="0" presId="urn:microsoft.com/office/officeart/2005/8/layout/radial1"/>
    <dgm:cxn modelId="{316CF026-1BB9-42E0-B3A6-3A3EAF76FAEA}" type="presOf" srcId="{6255366C-1140-43E2-8F64-A62DCE50280D}" destId="{6B7DBEFF-8B60-4618-B016-000F985200C9}" srcOrd="0" destOrd="0" presId="urn:microsoft.com/office/officeart/2005/8/layout/radial1"/>
    <dgm:cxn modelId="{EC2776FF-78E1-4799-926D-A1F3DB6B097D}" srcId="{41AA971F-AA11-4CB6-A837-A74B6536E72B}" destId="{22A5E485-B73C-439C-B01B-3F86AF2B93C8}" srcOrd="4" destOrd="0" parTransId="{6255366C-1140-43E2-8F64-A62DCE50280D}" sibTransId="{19E4667A-6194-451E-9B9D-A99C7468FAB5}"/>
    <dgm:cxn modelId="{DAC02895-0E8F-4C7E-8160-E4F8E791C3DA}" srcId="{41AA971F-AA11-4CB6-A837-A74B6536E72B}" destId="{9D2A0E07-6C51-4E05-BC06-4567F7E75C76}" srcOrd="5" destOrd="0" parTransId="{A6D78336-951D-4463-83D5-28A61EF46699}" sibTransId="{6B3FC3DE-3B9F-4A93-9EDB-978C1536BDC6}"/>
    <dgm:cxn modelId="{92404C2A-2863-495A-AE43-8D54E9FD4729}" type="presOf" srcId="{F1395ADB-EE8B-4366-AE2C-74A141C9CCAE}" destId="{4BB9E061-8AF3-4866-A77E-8B5FD7D4AAB7}" srcOrd="1" destOrd="0" presId="urn:microsoft.com/office/officeart/2005/8/layout/radial1"/>
    <dgm:cxn modelId="{6B7D5D73-9E6E-4880-8A74-83D057091EE3}" type="presOf" srcId="{DC590565-BA1F-4738-B11C-B10D3D67AA68}" destId="{E312F282-C1FA-4348-AD92-6154DF3645C1}" srcOrd="0" destOrd="0" presId="urn:microsoft.com/office/officeart/2005/8/layout/radial1"/>
    <dgm:cxn modelId="{4C0CED75-48B4-482F-9C62-EC8C31471887}" type="presOf" srcId="{22A5E485-B73C-439C-B01B-3F86AF2B93C8}" destId="{1D23A5D5-ABDE-489A-BAE6-8149895CDEA5}" srcOrd="0" destOrd="0" presId="urn:microsoft.com/office/officeart/2005/8/layout/radial1"/>
    <dgm:cxn modelId="{DB58F4F1-AB5A-4A40-87D2-01C1FF33DF8C}" type="presOf" srcId="{A6D78336-951D-4463-83D5-28A61EF46699}" destId="{EA420D63-084B-453F-B798-71D522F3F408}" srcOrd="1" destOrd="0" presId="urn:microsoft.com/office/officeart/2005/8/layout/radial1"/>
    <dgm:cxn modelId="{6B408B25-FBF8-43C4-ABAC-7E0289E20CBF}" type="presOf" srcId="{69582EAA-4B84-4F6E-92EF-49E749962A22}" destId="{0B361343-3CAC-4B75-A7AB-1498AFCBC6F9}" srcOrd="0" destOrd="0" presId="urn:microsoft.com/office/officeart/2005/8/layout/radial1"/>
    <dgm:cxn modelId="{77D053B6-7E7D-46F5-9801-2F29BCA7BEAC}" type="presOf" srcId="{A6D78336-951D-4463-83D5-28A61EF46699}" destId="{7B396682-5C60-47C3-B4F5-72C82C7F80D1}" srcOrd="0" destOrd="0" presId="urn:microsoft.com/office/officeart/2005/8/layout/radial1"/>
    <dgm:cxn modelId="{4F7ADD5D-07FB-48BE-B045-FEE1339B2322}" srcId="{41AA971F-AA11-4CB6-A837-A74B6536E72B}" destId="{5D6D7407-AB65-4138-9879-4C6802312865}" srcOrd="6" destOrd="0" parTransId="{6D2FEF13-671B-4EA5-B17A-7BEFEB75154C}" sibTransId="{B445E32B-B0E6-4897-9A71-008F5F9A93F2}"/>
    <dgm:cxn modelId="{C64E9B45-3330-4684-A6FE-AAF60530C689}" type="presOf" srcId="{2AF25D7B-F534-4205-BDE5-D65830E4F3CB}" destId="{A35CD3CA-8D1A-4F95-9B33-108FF8F3292A}" srcOrd="0" destOrd="0" presId="urn:microsoft.com/office/officeart/2005/8/layout/radial1"/>
    <dgm:cxn modelId="{33B15BC0-986A-4E16-A493-982EDF9CD09B}" srcId="{41AA971F-AA11-4CB6-A837-A74B6536E72B}" destId="{2AF25D7B-F534-4205-BDE5-D65830E4F3CB}" srcOrd="2" destOrd="0" parTransId="{E29CF117-F714-4A3F-81DC-A8104AAC96A8}" sibTransId="{7C1D1127-3E3A-48F8-A488-E9F178B691A3}"/>
    <dgm:cxn modelId="{378F6D8C-D92C-4923-B9F1-8037093AF5C0}" type="presOf" srcId="{6D2FEF13-671B-4EA5-B17A-7BEFEB75154C}" destId="{9F865191-28F9-45C9-A70F-FE4CD4985189}" srcOrd="1" destOrd="0" presId="urn:microsoft.com/office/officeart/2005/8/layout/radial1"/>
    <dgm:cxn modelId="{BE9DD3CC-2F91-4C94-91B8-E94B71799326}" type="presParOf" srcId="{48EF4EE1-B804-4D3E-9947-8948729383F2}" destId="{725DB932-022F-4966-8946-EA5B53F8D287}" srcOrd="0" destOrd="0" presId="urn:microsoft.com/office/officeart/2005/8/layout/radial1"/>
    <dgm:cxn modelId="{E1B1FC35-2D49-494B-A852-2DC90B4647EE}" type="presParOf" srcId="{48EF4EE1-B804-4D3E-9947-8948729383F2}" destId="{42E2EEBF-8A36-49BF-9131-476F6833C852}" srcOrd="1" destOrd="0" presId="urn:microsoft.com/office/officeart/2005/8/layout/radial1"/>
    <dgm:cxn modelId="{9279E276-CE8A-495F-80FA-1BD66D230CE8}" type="presParOf" srcId="{42E2EEBF-8A36-49BF-9131-476F6833C852}" destId="{4BB9E061-8AF3-4866-A77E-8B5FD7D4AAB7}" srcOrd="0" destOrd="0" presId="urn:microsoft.com/office/officeart/2005/8/layout/radial1"/>
    <dgm:cxn modelId="{77BF0FDB-CA2E-4BC2-A591-B0DD754DDF29}" type="presParOf" srcId="{48EF4EE1-B804-4D3E-9947-8948729383F2}" destId="{6701792F-EC86-4907-B0BA-DD2DEC690FE1}" srcOrd="2" destOrd="0" presId="urn:microsoft.com/office/officeart/2005/8/layout/radial1"/>
    <dgm:cxn modelId="{921A685A-8380-4BC6-AB4C-4E51E56E0381}" type="presParOf" srcId="{48EF4EE1-B804-4D3E-9947-8948729383F2}" destId="{EAE6158F-F99A-4BBE-886F-A264E0917D0D}" srcOrd="3" destOrd="0" presId="urn:microsoft.com/office/officeart/2005/8/layout/radial1"/>
    <dgm:cxn modelId="{7349F6ED-094C-4163-BAF9-EC79A4EBC8D5}" type="presParOf" srcId="{EAE6158F-F99A-4BBE-886F-A264E0917D0D}" destId="{D7EF3E75-84F8-4933-8929-AD97D3B706A3}" srcOrd="0" destOrd="0" presId="urn:microsoft.com/office/officeart/2005/8/layout/radial1"/>
    <dgm:cxn modelId="{7915F91D-89D9-45C3-B2C3-BFFA0791F12C}" type="presParOf" srcId="{48EF4EE1-B804-4D3E-9947-8948729383F2}" destId="{CF0FE424-7135-4308-9BFF-D04F0224503C}" srcOrd="4" destOrd="0" presId="urn:microsoft.com/office/officeart/2005/8/layout/radial1"/>
    <dgm:cxn modelId="{107C68F4-FCCF-41AC-9218-1F80B28698A8}" type="presParOf" srcId="{48EF4EE1-B804-4D3E-9947-8948729383F2}" destId="{023544FA-546C-4912-9B45-D220A455BDA5}" srcOrd="5" destOrd="0" presId="urn:microsoft.com/office/officeart/2005/8/layout/radial1"/>
    <dgm:cxn modelId="{557BEDF4-239B-47E1-B5B1-BA167B1D97AB}" type="presParOf" srcId="{023544FA-546C-4912-9B45-D220A455BDA5}" destId="{1BD4F462-845D-46B3-B4B6-F4878097F9E7}" srcOrd="0" destOrd="0" presId="urn:microsoft.com/office/officeart/2005/8/layout/radial1"/>
    <dgm:cxn modelId="{9E2FB546-D833-47DE-B327-E3BB32A419FF}" type="presParOf" srcId="{48EF4EE1-B804-4D3E-9947-8948729383F2}" destId="{A35CD3CA-8D1A-4F95-9B33-108FF8F3292A}" srcOrd="6" destOrd="0" presId="urn:microsoft.com/office/officeart/2005/8/layout/radial1"/>
    <dgm:cxn modelId="{078EA85E-446E-43A4-A42D-786A2054850C}" type="presParOf" srcId="{48EF4EE1-B804-4D3E-9947-8948729383F2}" destId="{E312F282-C1FA-4348-AD92-6154DF3645C1}" srcOrd="7" destOrd="0" presId="urn:microsoft.com/office/officeart/2005/8/layout/radial1"/>
    <dgm:cxn modelId="{DCBF00E7-9B83-4CD9-9397-FF5240B7BA52}" type="presParOf" srcId="{E312F282-C1FA-4348-AD92-6154DF3645C1}" destId="{3E6DC0BA-B3C7-46A7-959E-96C8628C5687}" srcOrd="0" destOrd="0" presId="urn:microsoft.com/office/officeart/2005/8/layout/radial1"/>
    <dgm:cxn modelId="{F87A3E79-6970-4C2B-9019-E1115A6687CD}" type="presParOf" srcId="{48EF4EE1-B804-4D3E-9947-8948729383F2}" destId="{0B361343-3CAC-4B75-A7AB-1498AFCBC6F9}" srcOrd="8" destOrd="0" presId="urn:microsoft.com/office/officeart/2005/8/layout/radial1"/>
    <dgm:cxn modelId="{F8F0143A-85FE-4AA0-90A0-00DA10C746CF}" type="presParOf" srcId="{48EF4EE1-B804-4D3E-9947-8948729383F2}" destId="{6B7DBEFF-8B60-4618-B016-000F985200C9}" srcOrd="9" destOrd="0" presId="urn:microsoft.com/office/officeart/2005/8/layout/radial1"/>
    <dgm:cxn modelId="{7F9669A1-5E78-4CF4-9A6B-F5EDA9C64ADC}" type="presParOf" srcId="{6B7DBEFF-8B60-4618-B016-000F985200C9}" destId="{DEAFA353-D812-44A0-BA6F-A45EC44BCBFD}" srcOrd="0" destOrd="0" presId="urn:microsoft.com/office/officeart/2005/8/layout/radial1"/>
    <dgm:cxn modelId="{5435F6F6-6678-408B-ABB6-9CD6E9386447}" type="presParOf" srcId="{48EF4EE1-B804-4D3E-9947-8948729383F2}" destId="{1D23A5D5-ABDE-489A-BAE6-8149895CDEA5}" srcOrd="10" destOrd="0" presId="urn:microsoft.com/office/officeart/2005/8/layout/radial1"/>
    <dgm:cxn modelId="{ABB282CA-FFCA-4D8D-B19F-EB464BBE4DAB}" type="presParOf" srcId="{48EF4EE1-B804-4D3E-9947-8948729383F2}" destId="{7B396682-5C60-47C3-B4F5-72C82C7F80D1}" srcOrd="11" destOrd="0" presId="urn:microsoft.com/office/officeart/2005/8/layout/radial1"/>
    <dgm:cxn modelId="{936D46F8-54FA-4171-BEC1-058D967E34D5}" type="presParOf" srcId="{7B396682-5C60-47C3-B4F5-72C82C7F80D1}" destId="{EA420D63-084B-453F-B798-71D522F3F408}" srcOrd="0" destOrd="0" presId="urn:microsoft.com/office/officeart/2005/8/layout/radial1"/>
    <dgm:cxn modelId="{A6198643-FC32-4996-87DA-26B84EC9AB93}" type="presParOf" srcId="{48EF4EE1-B804-4D3E-9947-8948729383F2}" destId="{E2333C19-55F0-47A6-81D5-C34F03C46F40}" srcOrd="12" destOrd="0" presId="urn:microsoft.com/office/officeart/2005/8/layout/radial1"/>
    <dgm:cxn modelId="{74ED9F12-C87C-4D08-AEEB-41ADCED1EFEE}" type="presParOf" srcId="{48EF4EE1-B804-4D3E-9947-8948729383F2}" destId="{5F1A6915-8529-4437-A15E-A8BD57CDDB54}" srcOrd="13" destOrd="0" presId="urn:microsoft.com/office/officeart/2005/8/layout/radial1"/>
    <dgm:cxn modelId="{1427E3F7-E023-4BBB-BF99-A45A462F1AF1}" type="presParOf" srcId="{5F1A6915-8529-4437-A15E-A8BD57CDDB54}" destId="{9F865191-28F9-45C9-A70F-FE4CD4985189}" srcOrd="0" destOrd="0" presId="urn:microsoft.com/office/officeart/2005/8/layout/radial1"/>
    <dgm:cxn modelId="{0FDAAF50-5F48-41D5-BBB8-5420B86A5015}" type="presParOf" srcId="{48EF4EE1-B804-4D3E-9947-8948729383F2}" destId="{6072E5B4-FFBE-4E69-B808-DE7E86798CF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674540-F03A-40FB-9005-E7367EA029F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AA971F-AA11-4CB6-A837-A74B6536E72B}">
      <dgm:prSet phldrT="[Text]" custT="1"/>
      <dgm:spPr>
        <a:solidFill>
          <a:srgbClr val="7B2064"/>
        </a:solidFill>
      </dgm:spPr>
      <dgm:t>
        <a:bodyPr/>
        <a:lstStyle/>
        <a:p>
          <a:r>
            <a:rPr lang="en-US" sz="1700" dirty="0" smtClean="0">
              <a:latin typeface="Trade Gothic LT Std Bold" panose="00000800000000000000" pitchFamily="50" charset="0"/>
            </a:rPr>
            <a:t> </a:t>
          </a:r>
          <a:endParaRPr lang="en-US" sz="1700" dirty="0">
            <a:latin typeface="Trade Gothic LT Std Bold" panose="00000800000000000000" pitchFamily="50" charset="0"/>
          </a:endParaRPr>
        </a:p>
      </dgm:t>
    </dgm:pt>
    <dgm:pt modelId="{A48E4A92-5428-4B95-A604-A63A984D300E}" type="parTrans" cxnId="{C32C677D-8C77-4A12-BA5B-23152BA9C378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BDD42544-00EE-4397-8624-D685B6846B1D}" type="sibTrans" cxnId="{C32C677D-8C77-4A12-BA5B-23152BA9C378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3E194A03-EDE7-43E8-B671-5963CA06231B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 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F1395ADB-EE8B-4366-AE2C-74A141C9CCAE}" type="parTrans" cxnId="{23827DFC-89A3-4E1E-A477-EA4A47E45994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8E829475-C31A-4061-BEB4-1243E2A080B2}" type="sibTrans" cxnId="{23827DFC-89A3-4E1E-A477-EA4A47E45994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CBB23D24-30C4-4D5F-AF9A-E9AAB0706B67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 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8AD67114-178E-464D-BD44-EE304DC80DC2}" type="parTrans" cxnId="{35CB329E-BA0E-48AE-A826-43BC97565A0E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83316B0E-2045-4714-9A8E-C8510C15972F}" type="sibTrans" cxnId="{35CB329E-BA0E-48AE-A826-43BC97565A0E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2AF25D7B-F534-4205-BDE5-D65830E4F3CB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 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E29CF117-F714-4A3F-81DC-A8104AAC96A8}" type="parTrans" cxnId="{33B15BC0-986A-4E16-A493-982EDF9CD09B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7C1D1127-3E3A-48F8-A488-E9F178B691A3}" type="sibTrans" cxnId="{33B15BC0-986A-4E16-A493-982EDF9CD09B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69582EAA-4B84-4F6E-92EF-49E749962A22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 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DC590565-BA1F-4738-B11C-B10D3D67AA68}" type="parTrans" cxnId="{2C9DAB0F-14E4-428E-B404-27D9C3F00D3E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60A01F34-2908-47E9-960D-B1E9CBC4994B}" type="sibTrans" cxnId="{2C9DAB0F-14E4-428E-B404-27D9C3F00D3E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22A5E485-B73C-439C-B01B-3F86AF2B93C8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 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6255366C-1140-43E2-8F64-A62DCE50280D}" type="parTrans" cxnId="{EC2776FF-78E1-4799-926D-A1F3DB6B097D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19E4667A-6194-451E-9B9D-A99C7468FAB5}" type="sibTrans" cxnId="{EC2776FF-78E1-4799-926D-A1F3DB6B097D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9D2A0E07-6C51-4E05-BC06-4567F7E75C76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 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A6D78336-951D-4463-83D5-28A61EF46699}" type="parTrans" cxnId="{DAC02895-0E8F-4C7E-8160-E4F8E791C3DA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6B3FC3DE-3B9F-4A93-9EDB-978C1536BDC6}" type="sibTrans" cxnId="{DAC02895-0E8F-4C7E-8160-E4F8E791C3DA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5D6D7407-AB65-4138-9879-4C6802312865}">
      <dgm:prSet phldrT="[Text]" custT="1"/>
      <dgm:spPr>
        <a:solidFill>
          <a:srgbClr val="AB262F"/>
        </a:solidFill>
      </dgm:spPr>
      <dgm:t>
        <a:bodyPr/>
        <a:lstStyle/>
        <a:p>
          <a:r>
            <a:rPr lang="en-US" sz="1300" dirty="0" smtClean="0">
              <a:latin typeface="Trade Gothic LT Std Bold" panose="00000800000000000000" pitchFamily="50" charset="0"/>
            </a:rPr>
            <a:t> </a:t>
          </a:r>
          <a:endParaRPr lang="en-US" sz="1300" dirty="0">
            <a:latin typeface="Trade Gothic LT Std Bold" panose="00000800000000000000" pitchFamily="50" charset="0"/>
          </a:endParaRPr>
        </a:p>
      </dgm:t>
    </dgm:pt>
    <dgm:pt modelId="{6D2FEF13-671B-4EA5-B17A-7BEFEB75154C}" type="parTrans" cxnId="{4F7ADD5D-07FB-48BE-B045-FEE1339B2322}">
      <dgm:prSet custT="1"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B445E32B-B0E6-4897-9A71-008F5F9A93F2}" type="sibTrans" cxnId="{4F7ADD5D-07FB-48BE-B045-FEE1339B2322}">
      <dgm:prSet/>
      <dgm:spPr/>
      <dgm:t>
        <a:bodyPr/>
        <a:lstStyle/>
        <a:p>
          <a:endParaRPr lang="en-US" sz="1300">
            <a:latin typeface="Trade Gothic LT Std Bold" panose="00000800000000000000" pitchFamily="50" charset="0"/>
          </a:endParaRPr>
        </a:p>
      </dgm:t>
    </dgm:pt>
    <dgm:pt modelId="{48EF4EE1-B804-4D3E-9947-8948729383F2}" type="pres">
      <dgm:prSet presAssocID="{F9674540-F03A-40FB-9005-E7367EA029F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DB932-022F-4966-8946-EA5B53F8D287}" type="pres">
      <dgm:prSet presAssocID="{41AA971F-AA11-4CB6-A837-A74B6536E72B}" presName="centerShape" presStyleLbl="node0" presStyleIdx="0" presStyleCnt="1" custScaleX="159597" custScaleY="159597"/>
      <dgm:spPr/>
      <dgm:t>
        <a:bodyPr/>
        <a:lstStyle/>
        <a:p>
          <a:endParaRPr lang="en-US"/>
        </a:p>
      </dgm:t>
    </dgm:pt>
    <dgm:pt modelId="{42E2EEBF-8A36-49BF-9131-476F6833C852}" type="pres">
      <dgm:prSet presAssocID="{F1395ADB-EE8B-4366-AE2C-74A141C9CCAE}" presName="Name9" presStyleLbl="parChTrans1D2" presStyleIdx="0" presStyleCnt="7"/>
      <dgm:spPr/>
      <dgm:t>
        <a:bodyPr/>
        <a:lstStyle/>
        <a:p>
          <a:endParaRPr lang="en-US"/>
        </a:p>
      </dgm:t>
    </dgm:pt>
    <dgm:pt modelId="{4BB9E061-8AF3-4866-A77E-8B5FD7D4AAB7}" type="pres">
      <dgm:prSet presAssocID="{F1395ADB-EE8B-4366-AE2C-74A141C9CCAE}" presName="connTx" presStyleLbl="parChTrans1D2" presStyleIdx="0" presStyleCnt="7"/>
      <dgm:spPr/>
      <dgm:t>
        <a:bodyPr/>
        <a:lstStyle/>
        <a:p>
          <a:endParaRPr lang="en-US"/>
        </a:p>
      </dgm:t>
    </dgm:pt>
    <dgm:pt modelId="{6701792F-EC86-4907-B0BA-DD2DEC690FE1}" type="pres">
      <dgm:prSet presAssocID="{3E194A03-EDE7-43E8-B671-5963CA06231B}" presName="node" presStyleLbl="node1" presStyleIdx="0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E6158F-F99A-4BBE-886F-A264E0917D0D}" type="pres">
      <dgm:prSet presAssocID="{8AD67114-178E-464D-BD44-EE304DC80DC2}" presName="Name9" presStyleLbl="parChTrans1D2" presStyleIdx="1" presStyleCnt="7"/>
      <dgm:spPr/>
      <dgm:t>
        <a:bodyPr/>
        <a:lstStyle/>
        <a:p>
          <a:endParaRPr lang="en-US"/>
        </a:p>
      </dgm:t>
    </dgm:pt>
    <dgm:pt modelId="{D7EF3E75-84F8-4933-8929-AD97D3B706A3}" type="pres">
      <dgm:prSet presAssocID="{8AD67114-178E-464D-BD44-EE304DC80DC2}" presName="connTx" presStyleLbl="parChTrans1D2" presStyleIdx="1" presStyleCnt="7"/>
      <dgm:spPr/>
      <dgm:t>
        <a:bodyPr/>
        <a:lstStyle/>
        <a:p>
          <a:endParaRPr lang="en-US"/>
        </a:p>
      </dgm:t>
    </dgm:pt>
    <dgm:pt modelId="{CF0FE424-7135-4308-9BFF-D04F0224503C}" type="pres">
      <dgm:prSet presAssocID="{CBB23D24-30C4-4D5F-AF9A-E9AAB0706B67}" presName="node" presStyleLbl="node1" presStyleIdx="1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544FA-546C-4912-9B45-D220A455BDA5}" type="pres">
      <dgm:prSet presAssocID="{E29CF117-F714-4A3F-81DC-A8104AAC96A8}" presName="Name9" presStyleLbl="parChTrans1D2" presStyleIdx="2" presStyleCnt="7"/>
      <dgm:spPr/>
      <dgm:t>
        <a:bodyPr/>
        <a:lstStyle/>
        <a:p>
          <a:endParaRPr lang="en-US"/>
        </a:p>
      </dgm:t>
    </dgm:pt>
    <dgm:pt modelId="{1BD4F462-845D-46B3-B4B6-F4878097F9E7}" type="pres">
      <dgm:prSet presAssocID="{E29CF117-F714-4A3F-81DC-A8104AAC96A8}" presName="connTx" presStyleLbl="parChTrans1D2" presStyleIdx="2" presStyleCnt="7"/>
      <dgm:spPr/>
      <dgm:t>
        <a:bodyPr/>
        <a:lstStyle/>
        <a:p>
          <a:endParaRPr lang="en-US"/>
        </a:p>
      </dgm:t>
    </dgm:pt>
    <dgm:pt modelId="{A35CD3CA-8D1A-4F95-9B33-108FF8F3292A}" type="pres">
      <dgm:prSet presAssocID="{2AF25D7B-F534-4205-BDE5-D65830E4F3CB}" presName="node" presStyleLbl="node1" presStyleIdx="2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12F282-C1FA-4348-AD92-6154DF3645C1}" type="pres">
      <dgm:prSet presAssocID="{DC590565-BA1F-4738-B11C-B10D3D67AA68}" presName="Name9" presStyleLbl="parChTrans1D2" presStyleIdx="3" presStyleCnt="7"/>
      <dgm:spPr/>
      <dgm:t>
        <a:bodyPr/>
        <a:lstStyle/>
        <a:p>
          <a:endParaRPr lang="en-US"/>
        </a:p>
      </dgm:t>
    </dgm:pt>
    <dgm:pt modelId="{3E6DC0BA-B3C7-46A7-959E-96C8628C5687}" type="pres">
      <dgm:prSet presAssocID="{DC590565-BA1F-4738-B11C-B10D3D67AA68}" presName="connTx" presStyleLbl="parChTrans1D2" presStyleIdx="3" presStyleCnt="7"/>
      <dgm:spPr/>
      <dgm:t>
        <a:bodyPr/>
        <a:lstStyle/>
        <a:p>
          <a:endParaRPr lang="en-US"/>
        </a:p>
      </dgm:t>
    </dgm:pt>
    <dgm:pt modelId="{0B361343-3CAC-4B75-A7AB-1498AFCBC6F9}" type="pres">
      <dgm:prSet presAssocID="{69582EAA-4B84-4F6E-92EF-49E749962A22}" presName="node" presStyleLbl="node1" presStyleIdx="3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DBEFF-8B60-4618-B016-000F985200C9}" type="pres">
      <dgm:prSet presAssocID="{6255366C-1140-43E2-8F64-A62DCE50280D}" presName="Name9" presStyleLbl="parChTrans1D2" presStyleIdx="4" presStyleCnt="7"/>
      <dgm:spPr/>
      <dgm:t>
        <a:bodyPr/>
        <a:lstStyle/>
        <a:p>
          <a:endParaRPr lang="en-US"/>
        </a:p>
      </dgm:t>
    </dgm:pt>
    <dgm:pt modelId="{DEAFA353-D812-44A0-BA6F-A45EC44BCBFD}" type="pres">
      <dgm:prSet presAssocID="{6255366C-1140-43E2-8F64-A62DCE50280D}" presName="connTx" presStyleLbl="parChTrans1D2" presStyleIdx="4" presStyleCnt="7"/>
      <dgm:spPr/>
      <dgm:t>
        <a:bodyPr/>
        <a:lstStyle/>
        <a:p>
          <a:endParaRPr lang="en-US"/>
        </a:p>
      </dgm:t>
    </dgm:pt>
    <dgm:pt modelId="{1D23A5D5-ABDE-489A-BAE6-8149895CDEA5}" type="pres">
      <dgm:prSet presAssocID="{22A5E485-B73C-439C-B01B-3F86AF2B93C8}" presName="node" presStyleLbl="node1" presStyleIdx="4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396682-5C60-47C3-B4F5-72C82C7F80D1}" type="pres">
      <dgm:prSet presAssocID="{A6D78336-951D-4463-83D5-28A61EF46699}" presName="Name9" presStyleLbl="parChTrans1D2" presStyleIdx="5" presStyleCnt="7"/>
      <dgm:spPr/>
      <dgm:t>
        <a:bodyPr/>
        <a:lstStyle/>
        <a:p>
          <a:endParaRPr lang="en-US"/>
        </a:p>
      </dgm:t>
    </dgm:pt>
    <dgm:pt modelId="{EA420D63-084B-453F-B798-71D522F3F408}" type="pres">
      <dgm:prSet presAssocID="{A6D78336-951D-4463-83D5-28A61EF46699}" presName="connTx" presStyleLbl="parChTrans1D2" presStyleIdx="5" presStyleCnt="7"/>
      <dgm:spPr/>
      <dgm:t>
        <a:bodyPr/>
        <a:lstStyle/>
        <a:p>
          <a:endParaRPr lang="en-US"/>
        </a:p>
      </dgm:t>
    </dgm:pt>
    <dgm:pt modelId="{E2333C19-55F0-47A6-81D5-C34F03C46F40}" type="pres">
      <dgm:prSet presAssocID="{9D2A0E07-6C51-4E05-BC06-4567F7E75C76}" presName="node" presStyleLbl="node1" presStyleIdx="5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1A6915-8529-4437-A15E-A8BD57CDDB54}" type="pres">
      <dgm:prSet presAssocID="{6D2FEF13-671B-4EA5-B17A-7BEFEB75154C}" presName="Name9" presStyleLbl="parChTrans1D2" presStyleIdx="6" presStyleCnt="7"/>
      <dgm:spPr/>
      <dgm:t>
        <a:bodyPr/>
        <a:lstStyle/>
        <a:p>
          <a:endParaRPr lang="en-US"/>
        </a:p>
      </dgm:t>
    </dgm:pt>
    <dgm:pt modelId="{9F865191-28F9-45C9-A70F-FE4CD4985189}" type="pres">
      <dgm:prSet presAssocID="{6D2FEF13-671B-4EA5-B17A-7BEFEB75154C}" presName="connTx" presStyleLbl="parChTrans1D2" presStyleIdx="6" presStyleCnt="7"/>
      <dgm:spPr/>
      <dgm:t>
        <a:bodyPr/>
        <a:lstStyle/>
        <a:p>
          <a:endParaRPr lang="en-US"/>
        </a:p>
      </dgm:t>
    </dgm:pt>
    <dgm:pt modelId="{6072E5B4-FFBE-4E69-B808-DE7E86798CF2}" type="pres">
      <dgm:prSet presAssocID="{5D6D7407-AB65-4138-9879-4C6802312865}" presName="node" presStyleLbl="node1" presStyleIdx="6" presStyleCnt="7" custScaleX="119698" custScaleY="119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152B24-D565-4774-B267-5FEA796E7B39}" type="presOf" srcId="{8AD67114-178E-464D-BD44-EE304DC80DC2}" destId="{D7EF3E75-84F8-4933-8929-AD97D3B706A3}" srcOrd="1" destOrd="0" presId="urn:microsoft.com/office/officeart/2005/8/layout/radial1"/>
    <dgm:cxn modelId="{9777DA31-6D5A-4C0D-8FDD-E2DFEEC68C08}" type="presOf" srcId="{9D2A0E07-6C51-4E05-BC06-4567F7E75C76}" destId="{E2333C19-55F0-47A6-81D5-C34F03C46F40}" srcOrd="0" destOrd="0" presId="urn:microsoft.com/office/officeart/2005/8/layout/radial1"/>
    <dgm:cxn modelId="{85BBDD79-EED3-4DFB-8C56-B5F0D9FB30E5}" type="presOf" srcId="{A6D78336-951D-4463-83D5-28A61EF46699}" destId="{7B396682-5C60-47C3-B4F5-72C82C7F80D1}" srcOrd="0" destOrd="0" presId="urn:microsoft.com/office/officeart/2005/8/layout/radial1"/>
    <dgm:cxn modelId="{F2EFC169-8C98-4535-A36C-6575B6C14665}" type="presOf" srcId="{F9674540-F03A-40FB-9005-E7367EA029FC}" destId="{48EF4EE1-B804-4D3E-9947-8948729383F2}" srcOrd="0" destOrd="0" presId="urn:microsoft.com/office/officeart/2005/8/layout/radial1"/>
    <dgm:cxn modelId="{7DBA7946-0BDE-4573-AC09-F8905A91E429}" type="presOf" srcId="{E29CF117-F714-4A3F-81DC-A8104AAC96A8}" destId="{1BD4F462-845D-46B3-B4B6-F4878097F9E7}" srcOrd="1" destOrd="0" presId="urn:microsoft.com/office/officeart/2005/8/layout/radial1"/>
    <dgm:cxn modelId="{FFC7504F-6BFA-475A-BA03-63E28C545A93}" type="presOf" srcId="{5D6D7407-AB65-4138-9879-4C6802312865}" destId="{6072E5B4-FFBE-4E69-B808-DE7E86798CF2}" srcOrd="0" destOrd="0" presId="urn:microsoft.com/office/officeart/2005/8/layout/radial1"/>
    <dgm:cxn modelId="{C32C677D-8C77-4A12-BA5B-23152BA9C378}" srcId="{F9674540-F03A-40FB-9005-E7367EA029FC}" destId="{41AA971F-AA11-4CB6-A837-A74B6536E72B}" srcOrd="0" destOrd="0" parTransId="{A48E4A92-5428-4B95-A604-A63A984D300E}" sibTransId="{BDD42544-00EE-4397-8624-D685B6846B1D}"/>
    <dgm:cxn modelId="{16DFCF27-7044-4FAE-98B6-BE5696272FB5}" type="presOf" srcId="{F1395ADB-EE8B-4366-AE2C-74A141C9CCAE}" destId="{42E2EEBF-8A36-49BF-9131-476F6833C852}" srcOrd="0" destOrd="0" presId="urn:microsoft.com/office/officeart/2005/8/layout/radial1"/>
    <dgm:cxn modelId="{23827DFC-89A3-4E1E-A477-EA4A47E45994}" srcId="{41AA971F-AA11-4CB6-A837-A74B6536E72B}" destId="{3E194A03-EDE7-43E8-B671-5963CA06231B}" srcOrd="0" destOrd="0" parTransId="{F1395ADB-EE8B-4366-AE2C-74A141C9CCAE}" sibTransId="{8E829475-C31A-4061-BEB4-1243E2A080B2}"/>
    <dgm:cxn modelId="{ABAD1602-4909-4F0F-88C5-A373395FB0E5}" type="presOf" srcId="{2AF25D7B-F534-4205-BDE5-D65830E4F3CB}" destId="{A35CD3CA-8D1A-4F95-9B33-108FF8F3292A}" srcOrd="0" destOrd="0" presId="urn:microsoft.com/office/officeart/2005/8/layout/radial1"/>
    <dgm:cxn modelId="{2C9DAB0F-14E4-428E-B404-27D9C3F00D3E}" srcId="{41AA971F-AA11-4CB6-A837-A74B6536E72B}" destId="{69582EAA-4B84-4F6E-92EF-49E749962A22}" srcOrd="3" destOrd="0" parTransId="{DC590565-BA1F-4738-B11C-B10D3D67AA68}" sibTransId="{60A01F34-2908-47E9-960D-B1E9CBC4994B}"/>
    <dgm:cxn modelId="{8093E778-2CE4-4FB7-AF8D-94139725223B}" type="presOf" srcId="{DC590565-BA1F-4738-B11C-B10D3D67AA68}" destId="{3E6DC0BA-B3C7-46A7-959E-96C8628C5687}" srcOrd="1" destOrd="0" presId="urn:microsoft.com/office/officeart/2005/8/layout/radial1"/>
    <dgm:cxn modelId="{35CB329E-BA0E-48AE-A826-43BC97565A0E}" srcId="{41AA971F-AA11-4CB6-A837-A74B6536E72B}" destId="{CBB23D24-30C4-4D5F-AF9A-E9AAB0706B67}" srcOrd="1" destOrd="0" parTransId="{8AD67114-178E-464D-BD44-EE304DC80DC2}" sibTransId="{83316B0E-2045-4714-9A8E-C8510C15972F}"/>
    <dgm:cxn modelId="{C2E66A04-4559-4707-BBF5-CCA454A63787}" type="presOf" srcId="{8AD67114-178E-464D-BD44-EE304DC80DC2}" destId="{EAE6158F-F99A-4BBE-886F-A264E0917D0D}" srcOrd="0" destOrd="0" presId="urn:microsoft.com/office/officeart/2005/8/layout/radial1"/>
    <dgm:cxn modelId="{EC2776FF-78E1-4799-926D-A1F3DB6B097D}" srcId="{41AA971F-AA11-4CB6-A837-A74B6536E72B}" destId="{22A5E485-B73C-439C-B01B-3F86AF2B93C8}" srcOrd="4" destOrd="0" parTransId="{6255366C-1140-43E2-8F64-A62DCE50280D}" sibTransId="{19E4667A-6194-451E-9B9D-A99C7468FAB5}"/>
    <dgm:cxn modelId="{DAC02895-0E8F-4C7E-8160-E4F8E791C3DA}" srcId="{41AA971F-AA11-4CB6-A837-A74B6536E72B}" destId="{9D2A0E07-6C51-4E05-BC06-4567F7E75C76}" srcOrd="5" destOrd="0" parTransId="{A6D78336-951D-4463-83D5-28A61EF46699}" sibTransId="{6B3FC3DE-3B9F-4A93-9EDB-978C1536BDC6}"/>
    <dgm:cxn modelId="{086CFDE8-2D17-49F6-A311-D41DA2E579CC}" type="presOf" srcId="{E29CF117-F714-4A3F-81DC-A8104AAC96A8}" destId="{023544FA-546C-4912-9B45-D220A455BDA5}" srcOrd="0" destOrd="0" presId="urn:microsoft.com/office/officeart/2005/8/layout/radial1"/>
    <dgm:cxn modelId="{8AA14ED0-B21F-4432-AD67-3B8D5EB60F1B}" type="presOf" srcId="{A6D78336-951D-4463-83D5-28A61EF46699}" destId="{EA420D63-084B-453F-B798-71D522F3F408}" srcOrd="1" destOrd="0" presId="urn:microsoft.com/office/officeart/2005/8/layout/radial1"/>
    <dgm:cxn modelId="{153A9089-3FD1-4869-94E3-1788B5AAD949}" type="presOf" srcId="{41AA971F-AA11-4CB6-A837-A74B6536E72B}" destId="{725DB932-022F-4966-8946-EA5B53F8D287}" srcOrd="0" destOrd="0" presId="urn:microsoft.com/office/officeart/2005/8/layout/radial1"/>
    <dgm:cxn modelId="{BEF05619-2C36-4DD2-B235-A9A13DAEA02D}" type="presOf" srcId="{6255366C-1140-43E2-8F64-A62DCE50280D}" destId="{DEAFA353-D812-44A0-BA6F-A45EC44BCBFD}" srcOrd="1" destOrd="0" presId="urn:microsoft.com/office/officeart/2005/8/layout/radial1"/>
    <dgm:cxn modelId="{BC8F2EA5-F16D-462A-B833-4E6A0C97F76F}" type="presOf" srcId="{6D2FEF13-671B-4EA5-B17A-7BEFEB75154C}" destId="{9F865191-28F9-45C9-A70F-FE4CD4985189}" srcOrd="1" destOrd="0" presId="urn:microsoft.com/office/officeart/2005/8/layout/radial1"/>
    <dgm:cxn modelId="{003D63A1-34EB-4686-9F76-623F89CB5F49}" type="presOf" srcId="{6255366C-1140-43E2-8F64-A62DCE50280D}" destId="{6B7DBEFF-8B60-4618-B016-000F985200C9}" srcOrd="0" destOrd="0" presId="urn:microsoft.com/office/officeart/2005/8/layout/radial1"/>
    <dgm:cxn modelId="{4F7ADD5D-07FB-48BE-B045-FEE1339B2322}" srcId="{41AA971F-AA11-4CB6-A837-A74B6536E72B}" destId="{5D6D7407-AB65-4138-9879-4C6802312865}" srcOrd="6" destOrd="0" parTransId="{6D2FEF13-671B-4EA5-B17A-7BEFEB75154C}" sibTransId="{B445E32B-B0E6-4897-9A71-008F5F9A93F2}"/>
    <dgm:cxn modelId="{BAB89A3F-8A59-4B26-B55F-33452AF1AF80}" type="presOf" srcId="{3E194A03-EDE7-43E8-B671-5963CA06231B}" destId="{6701792F-EC86-4907-B0BA-DD2DEC690FE1}" srcOrd="0" destOrd="0" presId="urn:microsoft.com/office/officeart/2005/8/layout/radial1"/>
    <dgm:cxn modelId="{F34536C4-E196-478A-9E4C-222CA6AE1500}" type="presOf" srcId="{22A5E485-B73C-439C-B01B-3F86AF2B93C8}" destId="{1D23A5D5-ABDE-489A-BAE6-8149895CDEA5}" srcOrd="0" destOrd="0" presId="urn:microsoft.com/office/officeart/2005/8/layout/radial1"/>
    <dgm:cxn modelId="{30C27911-FACD-4EFD-984F-A04678B117E1}" type="presOf" srcId="{CBB23D24-30C4-4D5F-AF9A-E9AAB0706B67}" destId="{CF0FE424-7135-4308-9BFF-D04F0224503C}" srcOrd="0" destOrd="0" presId="urn:microsoft.com/office/officeart/2005/8/layout/radial1"/>
    <dgm:cxn modelId="{A1EEAAF2-72DF-4F2C-86B2-FC0DA550577E}" type="presOf" srcId="{6D2FEF13-671B-4EA5-B17A-7BEFEB75154C}" destId="{5F1A6915-8529-4437-A15E-A8BD57CDDB54}" srcOrd="0" destOrd="0" presId="urn:microsoft.com/office/officeart/2005/8/layout/radial1"/>
    <dgm:cxn modelId="{33B15BC0-986A-4E16-A493-982EDF9CD09B}" srcId="{41AA971F-AA11-4CB6-A837-A74B6536E72B}" destId="{2AF25D7B-F534-4205-BDE5-D65830E4F3CB}" srcOrd="2" destOrd="0" parTransId="{E29CF117-F714-4A3F-81DC-A8104AAC96A8}" sibTransId="{7C1D1127-3E3A-48F8-A488-E9F178B691A3}"/>
    <dgm:cxn modelId="{7941AFF2-B59A-4825-91DD-597937DC1335}" type="presOf" srcId="{DC590565-BA1F-4738-B11C-B10D3D67AA68}" destId="{E312F282-C1FA-4348-AD92-6154DF3645C1}" srcOrd="0" destOrd="0" presId="urn:microsoft.com/office/officeart/2005/8/layout/radial1"/>
    <dgm:cxn modelId="{14097257-5C78-4876-9DB9-7401C2344DC2}" type="presOf" srcId="{69582EAA-4B84-4F6E-92EF-49E749962A22}" destId="{0B361343-3CAC-4B75-A7AB-1498AFCBC6F9}" srcOrd="0" destOrd="0" presId="urn:microsoft.com/office/officeart/2005/8/layout/radial1"/>
    <dgm:cxn modelId="{DC1E6848-FC3B-40D6-B0BF-B62AD8064311}" type="presOf" srcId="{F1395ADB-EE8B-4366-AE2C-74A141C9CCAE}" destId="{4BB9E061-8AF3-4866-A77E-8B5FD7D4AAB7}" srcOrd="1" destOrd="0" presId="urn:microsoft.com/office/officeart/2005/8/layout/radial1"/>
    <dgm:cxn modelId="{1E5BBBDF-C96E-47F5-AC5D-D5818A19050D}" type="presParOf" srcId="{48EF4EE1-B804-4D3E-9947-8948729383F2}" destId="{725DB932-022F-4966-8946-EA5B53F8D287}" srcOrd="0" destOrd="0" presId="urn:microsoft.com/office/officeart/2005/8/layout/radial1"/>
    <dgm:cxn modelId="{D8802E8A-818A-4992-A1CA-D49B1C1B3E02}" type="presParOf" srcId="{48EF4EE1-B804-4D3E-9947-8948729383F2}" destId="{42E2EEBF-8A36-49BF-9131-476F6833C852}" srcOrd="1" destOrd="0" presId="urn:microsoft.com/office/officeart/2005/8/layout/radial1"/>
    <dgm:cxn modelId="{A6ABDE76-DCC7-4E65-8738-6C604DAEA1E2}" type="presParOf" srcId="{42E2EEBF-8A36-49BF-9131-476F6833C852}" destId="{4BB9E061-8AF3-4866-A77E-8B5FD7D4AAB7}" srcOrd="0" destOrd="0" presId="urn:microsoft.com/office/officeart/2005/8/layout/radial1"/>
    <dgm:cxn modelId="{EB070E8A-327C-409F-BBEC-5002234FD6F7}" type="presParOf" srcId="{48EF4EE1-B804-4D3E-9947-8948729383F2}" destId="{6701792F-EC86-4907-B0BA-DD2DEC690FE1}" srcOrd="2" destOrd="0" presId="urn:microsoft.com/office/officeart/2005/8/layout/radial1"/>
    <dgm:cxn modelId="{AE9F7068-04B0-4292-83FC-331E536B2874}" type="presParOf" srcId="{48EF4EE1-B804-4D3E-9947-8948729383F2}" destId="{EAE6158F-F99A-4BBE-886F-A264E0917D0D}" srcOrd="3" destOrd="0" presId="urn:microsoft.com/office/officeart/2005/8/layout/radial1"/>
    <dgm:cxn modelId="{F4F48E07-9EB2-4797-BEC1-11037F4005CF}" type="presParOf" srcId="{EAE6158F-F99A-4BBE-886F-A264E0917D0D}" destId="{D7EF3E75-84F8-4933-8929-AD97D3B706A3}" srcOrd="0" destOrd="0" presId="urn:microsoft.com/office/officeart/2005/8/layout/radial1"/>
    <dgm:cxn modelId="{235757B6-C0A1-4FCE-85ED-DE222E42F2A0}" type="presParOf" srcId="{48EF4EE1-B804-4D3E-9947-8948729383F2}" destId="{CF0FE424-7135-4308-9BFF-D04F0224503C}" srcOrd="4" destOrd="0" presId="urn:microsoft.com/office/officeart/2005/8/layout/radial1"/>
    <dgm:cxn modelId="{696FEEE1-F5ED-4AF8-B396-745E6A197EDB}" type="presParOf" srcId="{48EF4EE1-B804-4D3E-9947-8948729383F2}" destId="{023544FA-546C-4912-9B45-D220A455BDA5}" srcOrd="5" destOrd="0" presId="urn:microsoft.com/office/officeart/2005/8/layout/radial1"/>
    <dgm:cxn modelId="{1496B405-CCEC-4589-B64E-27339857AFED}" type="presParOf" srcId="{023544FA-546C-4912-9B45-D220A455BDA5}" destId="{1BD4F462-845D-46B3-B4B6-F4878097F9E7}" srcOrd="0" destOrd="0" presId="urn:microsoft.com/office/officeart/2005/8/layout/radial1"/>
    <dgm:cxn modelId="{A39C6BB4-A5AB-46F5-A5D1-FD378A62B1AF}" type="presParOf" srcId="{48EF4EE1-B804-4D3E-9947-8948729383F2}" destId="{A35CD3CA-8D1A-4F95-9B33-108FF8F3292A}" srcOrd="6" destOrd="0" presId="urn:microsoft.com/office/officeart/2005/8/layout/radial1"/>
    <dgm:cxn modelId="{81365E58-3650-493C-9995-7D35FAAD0670}" type="presParOf" srcId="{48EF4EE1-B804-4D3E-9947-8948729383F2}" destId="{E312F282-C1FA-4348-AD92-6154DF3645C1}" srcOrd="7" destOrd="0" presId="urn:microsoft.com/office/officeart/2005/8/layout/radial1"/>
    <dgm:cxn modelId="{8EC4E45A-CFC8-44F2-BBEE-ED5B73668196}" type="presParOf" srcId="{E312F282-C1FA-4348-AD92-6154DF3645C1}" destId="{3E6DC0BA-B3C7-46A7-959E-96C8628C5687}" srcOrd="0" destOrd="0" presId="urn:microsoft.com/office/officeart/2005/8/layout/radial1"/>
    <dgm:cxn modelId="{7D1951B8-C44F-45A9-AD41-37081CC138FE}" type="presParOf" srcId="{48EF4EE1-B804-4D3E-9947-8948729383F2}" destId="{0B361343-3CAC-4B75-A7AB-1498AFCBC6F9}" srcOrd="8" destOrd="0" presId="urn:microsoft.com/office/officeart/2005/8/layout/radial1"/>
    <dgm:cxn modelId="{9151B5B5-A381-4F31-9743-249CC48C0231}" type="presParOf" srcId="{48EF4EE1-B804-4D3E-9947-8948729383F2}" destId="{6B7DBEFF-8B60-4618-B016-000F985200C9}" srcOrd="9" destOrd="0" presId="urn:microsoft.com/office/officeart/2005/8/layout/radial1"/>
    <dgm:cxn modelId="{5C829FAC-9158-4CD2-8A45-910CD0597864}" type="presParOf" srcId="{6B7DBEFF-8B60-4618-B016-000F985200C9}" destId="{DEAFA353-D812-44A0-BA6F-A45EC44BCBFD}" srcOrd="0" destOrd="0" presId="urn:microsoft.com/office/officeart/2005/8/layout/radial1"/>
    <dgm:cxn modelId="{98645CBF-5D3E-42EC-AC9F-1EAFD285D6DE}" type="presParOf" srcId="{48EF4EE1-B804-4D3E-9947-8948729383F2}" destId="{1D23A5D5-ABDE-489A-BAE6-8149895CDEA5}" srcOrd="10" destOrd="0" presId="urn:microsoft.com/office/officeart/2005/8/layout/radial1"/>
    <dgm:cxn modelId="{83AD823E-3460-4CA2-8F25-9C9427D451B6}" type="presParOf" srcId="{48EF4EE1-B804-4D3E-9947-8948729383F2}" destId="{7B396682-5C60-47C3-B4F5-72C82C7F80D1}" srcOrd="11" destOrd="0" presId="urn:microsoft.com/office/officeart/2005/8/layout/radial1"/>
    <dgm:cxn modelId="{BF276755-C40E-4372-BCB6-A28567FF06E4}" type="presParOf" srcId="{7B396682-5C60-47C3-B4F5-72C82C7F80D1}" destId="{EA420D63-084B-453F-B798-71D522F3F408}" srcOrd="0" destOrd="0" presId="urn:microsoft.com/office/officeart/2005/8/layout/radial1"/>
    <dgm:cxn modelId="{D25A1E50-6A33-4ACD-AF1C-956FD87B3824}" type="presParOf" srcId="{48EF4EE1-B804-4D3E-9947-8948729383F2}" destId="{E2333C19-55F0-47A6-81D5-C34F03C46F40}" srcOrd="12" destOrd="0" presId="urn:microsoft.com/office/officeart/2005/8/layout/radial1"/>
    <dgm:cxn modelId="{5DF32137-8D37-4AE7-B0C9-79F0FBE80255}" type="presParOf" srcId="{48EF4EE1-B804-4D3E-9947-8948729383F2}" destId="{5F1A6915-8529-4437-A15E-A8BD57CDDB54}" srcOrd="13" destOrd="0" presId="urn:microsoft.com/office/officeart/2005/8/layout/radial1"/>
    <dgm:cxn modelId="{79497335-9E4E-4B5D-AC60-C9E5F59AD5D9}" type="presParOf" srcId="{5F1A6915-8529-4437-A15E-A8BD57CDDB54}" destId="{9F865191-28F9-45C9-A70F-FE4CD4985189}" srcOrd="0" destOrd="0" presId="urn:microsoft.com/office/officeart/2005/8/layout/radial1"/>
    <dgm:cxn modelId="{604511B7-72C2-47F1-BCD8-2479D1AE02BB}" type="presParOf" srcId="{48EF4EE1-B804-4D3E-9947-8948729383F2}" destId="{6072E5B4-FFBE-4E69-B808-DE7E86798CF2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DB932-022F-4966-8946-EA5B53F8D287}">
      <dsp:nvSpPr>
        <dsp:cNvPr id="0" name=""/>
        <dsp:cNvSpPr/>
      </dsp:nvSpPr>
      <dsp:spPr>
        <a:xfrm>
          <a:off x="812874" y="807748"/>
          <a:ext cx="1072294" cy="1072294"/>
        </a:xfrm>
        <a:prstGeom prst="ellipse">
          <a:avLst/>
        </a:prstGeom>
        <a:solidFill>
          <a:srgbClr val="7B2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rade Gothic LT Std Bold" panose="00000800000000000000" pitchFamily="50" charset="0"/>
            </a:rPr>
            <a:t> </a:t>
          </a:r>
          <a:endParaRPr lang="en-US" sz="1700" kern="1200" dirty="0">
            <a:latin typeface="Trade Gothic LT Std Bold" panose="00000800000000000000" pitchFamily="50" charset="0"/>
          </a:endParaRPr>
        </a:p>
      </dsp:txBody>
      <dsp:txXfrm>
        <a:off x="969908" y="964782"/>
        <a:ext cx="758226" cy="758226"/>
      </dsp:txXfrm>
    </dsp:sp>
    <dsp:sp modelId="{42E2EEBF-8A36-49BF-9131-476F6833C852}">
      <dsp:nvSpPr>
        <dsp:cNvPr id="0" name=""/>
        <dsp:cNvSpPr/>
      </dsp:nvSpPr>
      <dsp:spPr>
        <a:xfrm rot="16200000">
          <a:off x="1314821" y="751135"/>
          <a:ext cx="68400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68400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>
        <a:off x="1347311" y="771837"/>
        <a:ext cx="3420" cy="3420"/>
      </dsp:txXfrm>
    </dsp:sp>
    <dsp:sp modelId="{6701792F-EC86-4907-B0BA-DD2DEC690FE1}">
      <dsp:nvSpPr>
        <dsp:cNvPr id="0" name=""/>
        <dsp:cNvSpPr/>
      </dsp:nvSpPr>
      <dsp:spPr>
        <a:xfrm>
          <a:off x="946910" y="-64874"/>
          <a:ext cx="804222" cy="804222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1 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1064686" y="52902"/>
        <a:ext cx="568670" cy="568670"/>
      </dsp:txXfrm>
    </dsp:sp>
    <dsp:sp modelId="{EAE6158F-F99A-4BBE-886F-A264E0917D0D}">
      <dsp:nvSpPr>
        <dsp:cNvPr id="0" name=""/>
        <dsp:cNvSpPr/>
      </dsp:nvSpPr>
      <dsp:spPr>
        <a:xfrm rot="19285714">
          <a:off x="1760737" y="965877"/>
          <a:ext cx="68400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68400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>
        <a:off x="1793227" y="986579"/>
        <a:ext cx="3420" cy="3420"/>
      </dsp:txXfrm>
    </dsp:sp>
    <dsp:sp modelId="{CF0FE424-7135-4308-9BFF-D04F0224503C}">
      <dsp:nvSpPr>
        <dsp:cNvPr id="0" name=""/>
        <dsp:cNvSpPr/>
      </dsp:nvSpPr>
      <dsp:spPr>
        <a:xfrm>
          <a:off x="1733948" y="314142"/>
          <a:ext cx="804222" cy="804222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2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1851724" y="431918"/>
        <a:ext cx="568670" cy="568670"/>
      </dsp:txXfrm>
    </dsp:sp>
    <dsp:sp modelId="{023544FA-546C-4912-9B45-D220A455BDA5}">
      <dsp:nvSpPr>
        <dsp:cNvPr id="0" name=""/>
        <dsp:cNvSpPr/>
      </dsp:nvSpPr>
      <dsp:spPr>
        <a:xfrm rot="771429">
          <a:off x="1870869" y="1448397"/>
          <a:ext cx="68400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68400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>
        <a:off x="1903359" y="1469099"/>
        <a:ext cx="3420" cy="3420"/>
      </dsp:txXfrm>
    </dsp:sp>
    <dsp:sp modelId="{A35CD3CA-8D1A-4F95-9B33-108FF8F3292A}">
      <dsp:nvSpPr>
        <dsp:cNvPr id="0" name=""/>
        <dsp:cNvSpPr/>
      </dsp:nvSpPr>
      <dsp:spPr>
        <a:xfrm>
          <a:off x="1928330" y="1165786"/>
          <a:ext cx="804222" cy="804222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3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2046106" y="1283562"/>
        <a:ext cx="568670" cy="568670"/>
      </dsp:txXfrm>
    </dsp:sp>
    <dsp:sp modelId="{E312F282-C1FA-4348-AD92-6154DF3645C1}">
      <dsp:nvSpPr>
        <dsp:cNvPr id="0" name=""/>
        <dsp:cNvSpPr/>
      </dsp:nvSpPr>
      <dsp:spPr>
        <a:xfrm rot="3857143">
          <a:off x="1562286" y="1835348"/>
          <a:ext cx="68400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68400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>
        <a:off x="1594776" y="1856050"/>
        <a:ext cx="3420" cy="3420"/>
      </dsp:txXfrm>
    </dsp:sp>
    <dsp:sp modelId="{0B361343-3CAC-4B75-A7AB-1498AFCBC6F9}">
      <dsp:nvSpPr>
        <dsp:cNvPr id="0" name=""/>
        <dsp:cNvSpPr/>
      </dsp:nvSpPr>
      <dsp:spPr>
        <a:xfrm>
          <a:off x="1383683" y="1848752"/>
          <a:ext cx="804222" cy="804222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4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1501459" y="1966528"/>
        <a:ext cx="568670" cy="568670"/>
      </dsp:txXfrm>
    </dsp:sp>
    <dsp:sp modelId="{6B7DBEFF-8B60-4618-B016-000F985200C9}">
      <dsp:nvSpPr>
        <dsp:cNvPr id="0" name=""/>
        <dsp:cNvSpPr/>
      </dsp:nvSpPr>
      <dsp:spPr>
        <a:xfrm rot="6942857">
          <a:off x="1067357" y="1835348"/>
          <a:ext cx="68400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68400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 rot="10800000">
        <a:off x="1099847" y="1856050"/>
        <a:ext cx="3420" cy="3420"/>
      </dsp:txXfrm>
    </dsp:sp>
    <dsp:sp modelId="{1D23A5D5-ABDE-489A-BAE6-8149895CDEA5}">
      <dsp:nvSpPr>
        <dsp:cNvPr id="0" name=""/>
        <dsp:cNvSpPr/>
      </dsp:nvSpPr>
      <dsp:spPr>
        <a:xfrm>
          <a:off x="510137" y="1848752"/>
          <a:ext cx="804222" cy="804222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5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627913" y="1966528"/>
        <a:ext cx="568670" cy="568670"/>
      </dsp:txXfrm>
    </dsp:sp>
    <dsp:sp modelId="{7B396682-5C60-47C3-B4F5-72C82C7F80D1}">
      <dsp:nvSpPr>
        <dsp:cNvPr id="0" name=""/>
        <dsp:cNvSpPr/>
      </dsp:nvSpPr>
      <dsp:spPr>
        <a:xfrm rot="10028571">
          <a:off x="758774" y="1448397"/>
          <a:ext cx="68400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68400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 rot="10800000">
        <a:off x="791264" y="1469099"/>
        <a:ext cx="3420" cy="3420"/>
      </dsp:txXfrm>
    </dsp:sp>
    <dsp:sp modelId="{E2333C19-55F0-47A6-81D5-C34F03C46F40}">
      <dsp:nvSpPr>
        <dsp:cNvPr id="0" name=""/>
        <dsp:cNvSpPr/>
      </dsp:nvSpPr>
      <dsp:spPr>
        <a:xfrm>
          <a:off x="-34508" y="1165786"/>
          <a:ext cx="804222" cy="804222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6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83268" y="1283562"/>
        <a:ext cx="568670" cy="568670"/>
      </dsp:txXfrm>
    </dsp:sp>
    <dsp:sp modelId="{5F1A6915-8529-4437-A15E-A8BD57CDDB54}">
      <dsp:nvSpPr>
        <dsp:cNvPr id="0" name=""/>
        <dsp:cNvSpPr/>
      </dsp:nvSpPr>
      <dsp:spPr>
        <a:xfrm rot="13114286">
          <a:off x="868906" y="965877"/>
          <a:ext cx="68400" cy="44824"/>
        </a:xfrm>
        <a:custGeom>
          <a:avLst/>
          <a:gdLst/>
          <a:ahLst/>
          <a:cxnLst/>
          <a:rect l="0" t="0" r="0" b="0"/>
          <a:pathLst>
            <a:path>
              <a:moveTo>
                <a:pt x="0" y="22412"/>
              </a:moveTo>
              <a:lnTo>
                <a:pt x="68400" y="22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 rot="10800000">
        <a:off x="901396" y="986579"/>
        <a:ext cx="3420" cy="3420"/>
      </dsp:txXfrm>
    </dsp:sp>
    <dsp:sp modelId="{6072E5B4-FFBE-4E69-B808-DE7E86798CF2}">
      <dsp:nvSpPr>
        <dsp:cNvPr id="0" name=""/>
        <dsp:cNvSpPr/>
      </dsp:nvSpPr>
      <dsp:spPr>
        <a:xfrm>
          <a:off x="159873" y="314142"/>
          <a:ext cx="804222" cy="804222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7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277649" y="431918"/>
        <a:ext cx="568670" cy="568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5DB932-022F-4966-8946-EA5B53F8D287}">
      <dsp:nvSpPr>
        <dsp:cNvPr id="0" name=""/>
        <dsp:cNvSpPr/>
      </dsp:nvSpPr>
      <dsp:spPr>
        <a:xfrm>
          <a:off x="661178" y="714831"/>
          <a:ext cx="894902" cy="894902"/>
        </a:xfrm>
        <a:prstGeom prst="ellipse">
          <a:avLst/>
        </a:prstGeom>
        <a:solidFill>
          <a:srgbClr val="7B2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rade Gothic LT Std Bold" panose="00000800000000000000" pitchFamily="50" charset="0"/>
            </a:rPr>
            <a:t> </a:t>
          </a:r>
          <a:endParaRPr lang="en-US" sz="1700" kern="1200" dirty="0">
            <a:latin typeface="Trade Gothic LT Std Bold" panose="00000800000000000000" pitchFamily="50" charset="0"/>
          </a:endParaRPr>
        </a:p>
      </dsp:txBody>
      <dsp:txXfrm>
        <a:off x="792233" y="845886"/>
        <a:ext cx="632792" cy="632792"/>
      </dsp:txXfrm>
    </dsp:sp>
    <dsp:sp modelId="{42E2EEBF-8A36-49BF-9131-476F6833C852}">
      <dsp:nvSpPr>
        <dsp:cNvPr id="0" name=""/>
        <dsp:cNvSpPr/>
      </dsp:nvSpPr>
      <dsp:spPr>
        <a:xfrm rot="16200000">
          <a:off x="1079509" y="662950"/>
          <a:ext cx="58240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8240" y="22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>
        <a:off x="1107173" y="684254"/>
        <a:ext cx="2912" cy="2912"/>
      </dsp:txXfrm>
    </dsp:sp>
    <dsp:sp modelId="{6701792F-EC86-4907-B0BA-DD2DEC690FE1}">
      <dsp:nvSpPr>
        <dsp:cNvPr id="0" name=""/>
        <dsp:cNvSpPr/>
      </dsp:nvSpPr>
      <dsp:spPr>
        <a:xfrm>
          <a:off x="773040" y="-14587"/>
          <a:ext cx="671178" cy="671178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 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871332" y="83705"/>
        <a:ext cx="474594" cy="474594"/>
      </dsp:txXfrm>
    </dsp:sp>
    <dsp:sp modelId="{EAE6158F-F99A-4BBE-886F-A264E0917D0D}">
      <dsp:nvSpPr>
        <dsp:cNvPr id="0" name=""/>
        <dsp:cNvSpPr/>
      </dsp:nvSpPr>
      <dsp:spPr>
        <a:xfrm rot="19285714">
          <a:off x="1452108" y="842384"/>
          <a:ext cx="58240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8240" y="22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>
        <a:off x="1479772" y="863689"/>
        <a:ext cx="2912" cy="2912"/>
      </dsp:txXfrm>
    </dsp:sp>
    <dsp:sp modelId="{CF0FE424-7135-4308-9BFF-D04F0224503C}">
      <dsp:nvSpPr>
        <dsp:cNvPr id="0" name=""/>
        <dsp:cNvSpPr/>
      </dsp:nvSpPr>
      <dsp:spPr>
        <a:xfrm>
          <a:off x="1430780" y="302163"/>
          <a:ext cx="671178" cy="671178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 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1529072" y="400455"/>
        <a:ext cx="474594" cy="474594"/>
      </dsp:txXfrm>
    </dsp:sp>
    <dsp:sp modelId="{023544FA-546C-4912-9B45-D220A455BDA5}">
      <dsp:nvSpPr>
        <dsp:cNvPr id="0" name=""/>
        <dsp:cNvSpPr/>
      </dsp:nvSpPr>
      <dsp:spPr>
        <a:xfrm rot="771429">
          <a:off x="1544132" y="1245569"/>
          <a:ext cx="58240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8240" y="22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>
        <a:off x="1571796" y="1266873"/>
        <a:ext cx="2912" cy="2912"/>
      </dsp:txXfrm>
    </dsp:sp>
    <dsp:sp modelId="{A35CD3CA-8D1A-4F95-9B33-108FF8F3292A}">
      <dsp:nvSpPr>
        <dsp:cNvPr id="0" name=""/>
        <dsp:cNvSpPr/>
      </dsp:nvSpPr>
      <dsp:spPr>
        <a:xfrm>
          <a:off x="1593229" y="1013896"/>
          <a:ext cx="671178" cy="671178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 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1691521" y="1112188"/>
        <a:ext cx="474594" cy="474594"/>
      </dsp:txXfrm>
    </dsp:sp>
    <dsp:sp modelId="{E312F282-C1FA-4348-AD92-6154DF3645C1}">
      <dsp:nvSpPr>
        <dsp:cNvPr id="0" name=""/>
        <dsp:cNvSpPr/>
      </dsp:nvSpPr>
      <dsp:spPr>
        <a:xfrm rot="3857143">
          <a:off x="1286286" y="1568898"/>
          <a:ext cx="58240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8240" y="22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>
        <a:off x="1313950" y="1590202"/>
        <a:ext cx="2912" cy="2912"/>
      </dsp:txXfrm>
    </dsp:sp>
    <dsp:sp modelId="{0B361343-3CAC-4B75-A7AB-1498AFCBC6F9}">
      <dsp:nvSpPr>
        <dsp:cNvPr id="0" name=""/>
        <dsp:cNvSpPr/>
      </dsp:nvSpPr>
      <dsp:spPr>
        <a:xfrm>
          <a:off x="1138059" y="1584661"/>
          <a:ext cx="671178" cy="671178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 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1236351" y="1682953"/>
        <a:ext cx="474594" cy="474594"/>
      </dsp:txXfrm>
    </dsp:sp>
    <dsp:sp modelId="{6B7DBEFF-8B60-4618-B016-000F985200C9}">
      <dsp:nvSpPr>
        <dsp:cNvPr id="0" name=""/>
        <dsp:cNvSpPr/>
      </dsp:nvSpPr>
      <dsp:spPr>
        <a:xfrm rot="6942857">
          <a:off x="872733" y="1568898"/>
          <a:ext cx="58240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8240" y="22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 rot="10800000">
        <a:off x="900397" y="1590202"/>
        <a:ext cx="2912" cy="2912"/>
      </dsp:txXfrm>
    </dsp:sp>
    <dsp:sp modelId="{1D23A5D5-ABDE-489A-BAE6-8149895CDEA5}">
      <dsp:nvSpPr>
        <dsp:cNvPr id="0" name=""/>
        <dsp:cNvSpPr/>
      </dsp:nvSpPr>
      <dsp:spPr>
        <a:xfrm>
          <a:off x="408022" y="1584661"/>
          <a:ext cx="671178" cy="671178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 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506314" y="1682953"/>
        <a:ext cx="474594" cy="474594"/>
      </dsp:txXfrm>
    </dsp:sp>
    <dsp:sp modelId="{7B396682-5C60-47C3-B4F5-72C82C7F80D1}">
      <dsp:nvSpPr>
        <dsp:cNvPr id="0" name=""/>
        <dsp:cNvSpPr/>
      </dsp:nvSpPr>
      <dsp:spPr>
        <a:xfrm rot="10028571">
          <a:off x="614886" y="1245569"/>
          <a:ext cx="58240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8240" y="22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 rot="10800000">
        <a:off x="642551" y="1266873"/>
        <a:ext cx="2912" cy="2912"/>
      </dsp:txXfrm>
    </dsp:sp>
    <dsp:sp modelId="{E2333C19-55F0-47A6-81D5-C34F03C46F40}">
      <dsp:nvSpPr>
        <dsp:cNvPr id="0" name=""/>
        <dsp:cNvSpPr/>
      </dsp:nvSpPr>
      <dsp:spPr>
        <a:xfrm>
          <a:off x="-47147" y="1013896"/>
          <a:ext cx="671178" cy="671178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 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51145" y="1112188"/>
        <a:ext cx="474594" cy="474594"/>
      </dsp:txXfrm>
    </dsp:sp>
    <dsp:sp modelId="{5F1A6915-8529-4437-A15E-A8BD57CDDB54}">
      <dsp:nvSpPr>
        <dsp:cNvPr id="0" name=""/>
        <dsp:cNvSpPr/>
      </dsp:nvSpPr>
      <dsp:spPr>
        <a:xfrm rot="13114286">
          <a:off x="706911" y="842384"/>
          <a:ext cx="58240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8240" y="227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latin typeface="Trade Gothic LT Std Bold" panose="00000800000000000000" pitchFamily="50" charset="0"/>
          </a:endParaRPr>
        </a:p>
      </dsp:txBody>
      <dsp:txXfrm rot="10800000">
        <a:off x="734575" y="863689"/>
        <a:ext cx="2912" cy="2912"/>
      </dsp:txXfrm>
    </dsp:sp>
    <dsp:sp modelId="{6072E5B4-FFBE-4E69-B808-DE7E86798CF2}">
      <dsp:nvSpPr>
        <dsp:cNvPr id="0" name=""/>
        <dsp:cNvSpPr/>
      </dsp:nvSpPr>
      <dsp:spPr>
        <a:xfrm>
          <a:off x="115300" y="302163"/>
          <a:ext cx="671178" cy="671178"/>
        </a:xfrm>
        <a:prstGeom prst="ellipse">
          <a:avLst/>
        </a:prstGeom>
        <a:solidFill>
          <a:srgbClr val="AB262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Trade Gothic LT Std Bold" panose="00000800000000000000" pitchFamily="50" charset="0"/>
            </a:rPr>
            <a:t> </a:t>
          </a:r>
          <a:endParaRPr lang="en-US" sz="1300" kern="1200" dirty="0">
            <a:latin typeface="Trade Gothic LT Std Bold" panose="00000800000000000000" pitchFamily="50" charset="0"/>
          </a:endParaRPr>
        </a:p>
      </dsp:txBody>
      <dsp:txXfrm>
        <a:off x="213592" y="400455"/>
        <a:ext cx="474594" cy="474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3CE552B-75ED-4A0C-8468-A0E98AF1AE12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9C56245-9EB9-4F7F-ADC1-07166D03F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4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7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93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6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0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0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28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3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4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8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9E3C-A743-49DE-964F-A6A946C14E25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94B72-4CEF-48EB-82BA-1BBA097FF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5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2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.jpeg"/><Relationship Id="rId9" Type="http://schemas.microsoft.com/office/2007/relationships/diagramDrawing" Target="../diagrams/drawing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0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31662"/>
            <a:ext cx="10515600" cy="4351338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INTRODUCTIONS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NEW COMMUNITY VISIONS INITIATIVE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THEORY OF IMPACT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FINDINGS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Q&amp;A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875" y="485775"/>
            <a:ext cx="10677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THE PLAN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6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29" y="463771"/>
            <a:ext cx="10515600" cy="4837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Who are you? What do we care about?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1F429B"/>
                </a:solidFill>
              </a:rPr>
              <a:t>What </a:t>
            </a:r>
            <a:r>
              <a:rPr lang="en-US" sz="4000" b="1" dirty="0" smtClean="0">
                <a:solidFill>
                  <a:srgbClr val="1F429B"/>
                </a:solidFill>
              </a:rPr>
              <a:t>is your relationship to, and </a:t>
            </a:r>
            <a:r>
              <a:rPr lang="en-US" sz="4000" b="1" dirty="0" smtClean="0">
                <a:solidFill>
                  <a:srgbClr val="1F429B"/>
                </a:solidFill>
              </a:rPr>
              <a:t>the future </a:t>
            </a:r>
            <a:r>
              <a:rPr lang="en-US" sz="4000" b="1" dirty="0" smtClean="0">
                <a:solidFill>
                  <a:srgbClr val="1F429B"/>
                </a:solidFill>
              </a:rPr>
              <a:t>of, </a:t>
            </a:r>
            <a:r>
              <a:rPr lang="en-US" sz="4000" b="1" dirty="0" smtClean="0">
                <a:solidFill>
                  <a:srgbClr val="1F429B"/>
                </a:solidFill>
              </a:rPr>
              <a:t>your </a:t>
            </a:r>
            <a:r>
              <a:rPr lang="en-US" sz="4000" b="1" dirty="0" smtClean="0">
                <a:solidFill>
                  <a:srgbClr val="1F429B"/>
                </a:solidFill>
              </a:rPr>
              <a:t>changing place—what </a:t>
            </a:r>
            <a:r>
              <a:rPr lang="en-US" sz="4000" b="1" dirty="0" smtClean="0">
                <a:solidFill>
                  <a:srgbClr val="1F429B"/>
                </a:solidFill>
              </a:rPr>
              <a:t>has you worried?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7B2064"/>
                </a:solidFill>
              </a:rPr>
              <a:t>What do “community,” “equity,” “healthy,” and “vibrant” mean to you</a:t>
            </a:r>
            <a:r>
              <a:rPr lang="en-US" sz="4000" b="1" dirty="0" smtClean="0">
                <a:solidFill>
                  <a:srgbClr val="7B2064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When you think about a challenge your community can overcome, what are the barriers/capacities/resources? Why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hasn’t it been overcome?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192B9"/>
                </a:solidFill>
              </a:rPr>
              <a:t>What’s the role of arts and culture?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9510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29" y="463771"/>
            <a:ext cx="10515600" cy="4837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Who are you? What do we care about</a:t>
            </a:r>
            <a:r>
              <a:rPr lang="en-US" sz="4000" b="1" dirty="0" smtClean="0">
                <a:solidFill>
                  <a:srgbClr val="C0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000" dirty="0" smtClean="0"/>
              <a:t>Venture capitalist artist. </a:t>
            </a:r>
            <a:r>
              <a:rPr lang="en-US" sz="3000" b="1" dirty="0" smtClean="0"/>
              <a:t>Administrator artist. </a:t>
            </a:r>
            <a:r>
              <a:rPr lang="en-US" sz="3000" dirty="0" smtClean="0"/>
              <a:t>Parent. </a:t>
            </a:r>
            <a:r>
              <a:rPr lang="en-US" sz="3000" b="1" dirty="0" smtClean="0"/>
              <a:t>Multi-faceted people. </a:t>
            </a:r>
            <a:r>
              <a:rPr lang="en-US" sz="3000" dirty="0" smtClean="0"/>
              <a:t>People without enough time. </a:t>
            </a:r>
            <a:r>
              <a:rPr lang="en-US" sz="3000" b="1" dirty="0" smtClean="0"/>
              <a:t>People whose work is our calling. </a:t>
            </a:r>
            <a:r>
              <a:rPr lang="en-US" sz="3000" dirty="0" smtClean="0"/>
              <a:t>People with deep histories inside and outside the arts. </a:t>
            </a:r>
            <a:r>
              <a:rPr lang="en-US" sz="3000" b="1" dirty="0" smtClean="0"/>
              <a:t>People who attempt to balance bureaucracy. </a:t>
            </a:r>
            <a:r>
              <a:rPr lang="en-US" sz="3000" dirty="0" smtClean="0"/>
              <a:t>Travelers. </a:t>
            </a:r>
            <a:r>
              <a:rPr lang="en-US" sz="3000" b="1" dirty="0" smtClean="0"/>
              <a:t>Intergenerational. </a:t>
            </a:r>
            <a:r>
              <a:rPr lang="en-US" sz="3000" dirty="0" smtClean="0"/>
              <a:t>People who love the outdoors. </a:t>
            </a:r>
            <a:r>
              <a:rPr lang="en-US" sz="3000" b="1" dirty="0" smtClean="0"/>
              <a:t>Immigrants. </a:t>
            </a:r>
            <a:r>
              <a:rPr lang="en-US" sz="3000" dirty="0" smtClean="0"/>
              <a:t>Hard workers. </a:t>
            </a:r>
            <a:r>
              <a:rPr lang="en-US" sz="3000" b="1" dirty="0" smtClean="0"/>
              <a:t>Faithful, passionate people. </a:t>
            </a:r>
            <a:r>
              <a:rPr lang="en-US" sz="3000" dirty="0" smtClean="0"/>
              <a:t>People who like wearing multiple hats. </a:t>
            </a:r>
            <a:r>
              <a:rPr lang="en-US" sz="3000" b="1" dirty="0" smtClean="0"/>
              <a:t>People rooted in the community. </a:t>
            </a:r>
            <a:r>
              <a:rPr lang="en-US" sz="3000" dirty="0" smtClean="0"/>
              <a:t>We care about journeys. </a:t>
            </a:r>
            <a:r>
              <a:rPr lang="en-US" sz="3000" b="1" dirty="0" smtClean="0"/>
              <a:t>We plant seeds in the ground.</a:t>
            </a:r>
            <a:r>
              <a:rPr lang="en-US" sz="3000" dirty="0" smtClean="0"/>
              <a:t> We are resilient.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67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29" y="463771"/>
            <a:ext cx="10515600" cy="4837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1F429B"/>
                </a:solidFill>
              </a:rPr>
              <a:t>What is your relationship to, and </a:t>
            </a:r>
            <a:r>
              <a:rPr lang="en-US" sz="4000" b="1" dirty="0" smtClean="0">
                <a:solidFill>
                  <a:srgbClr val="1F429B"/>
                </a:solidFill>
              </a:rPr>
              <a:t>the future </a:t>
            </a:r>
            <a:r>
              <a:rPr lang="en-US" sz="4000" b="1" dirty="0" smtClean="0">
                <a:solidFill>
                  <a:srgbClr val="1F429B"/>
                </a:solidFill>
              </a:rPr>
              <a:t>of, </a:t>
            </a:r>
            <a:r>
              <a:rPr lang="en-US" sz="4000" b="1" dirty="0" smtClean="0">
                <a:solidFill>
                  <a:srgbClr val="1F429B"/>
                </a:solidFill>
              </a:rPr>
              <a:t>your </a:t>
            </a:r>
            <a:r>
              <a:rPr lang="en-US" sz="4000" b="1" dirty="0" smtClean="0">
                <a:solidFill>
                  <a:srgbClr val="1F429B"/>
                </a:solidFill>
              </a:rPr>
              <a:t>changing place—what </a:t>
            </a:r>
            <a:r>
              <a:rPr lang="en-US" sz="4000" b="1" dirty="0" smtClean="0">
                <a:solidFill>
                  <a:srgbClr val="1F429B"/>
                </a:solidFill>
              </a:rPr>
              <a:t>has you worried</a:t>
            </a:r>
            <a:r>
              <a:rPr lang="en-US" sz="4000" b="1" dirty="0" smtClean="0">
                <a:solidFill>
                  <a:srgbClr val="1F429B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000" dirty="0" smtClean="0"/>
              <a:t>Complicated. </a:t>
            </a:r>
            <a:r>
              <a:rPr lang="en-US" sz="3000" b="1" dirty="0" smtClean="0"/>
              <a:t>People think they want change, but tend toward stability.</a:t>
            </a:r>
            <a:r>
              <a:rPr lang="en-US" sz="3000" dirty="0" smtClean="0"/>
              <a:t> Change comes in big ways and small ways. </a:t>
            </a:r>
            <a:r>
              <a:rPr lang="en-US" sz="3000" b="1" dirty="0" smtClean="0"/>
              <a:t>Nurture the parts that work to fix the parts that don’t. </a:t>
            </a:r>
            <a:r>
              <a:rPr lang="en-US" sz="3000" dirty="0" smtClean="0"/>
              <a:t>My place is not homogeneous. </a:t>
            </a:r>
            <a:r>
              <a:rPr lang="en-US" sz="3000" b="1" dirty="0" smtClean="0"/>
              <a:t>Place is personal, but is also organizational and situational. </a:t>
            </a:r>
            <a:r>
              <a:rPr lang="en-US" sz="3000" dirty="0" smtClean="0"/>
              <a:t>Place is people. </a:t>
            </a:r>
            <a:r>
              <a:rPr lang="en-US" sz="3000" b="1" dirty="0" smtClean="0"/>
              <a:t>Place is a function of time and the moment. </a:t>
            </a:r>
            <a:r>
              <a:rPr lang="en-US" sz="3000" dirty="0" smtClean="0"/>
              <a:t>We’re all trying to change—and keep—the place we live. </a:t>
            </a:r>
            <a:r>
              <a:rPr lang="en-US" sz="3000" b="1" dirty="0" smtClean="0"/>
              <a:t>Place is a sense of belonging—you can feel out of place in a place that has changed around you. </a:t>
            </a:r>
            <a:r>
              <a:rPr lang="en-US" sz="3000" dirty="0" smtClean="0"/>
              <a:t>Change is something you make happen/change is something that happens to you. </a:t>
            </a:r>
            <a:r>
              <a:rPr lang="en-US" sz="3000" b="1" dirty="0" smtClean="0"/>
              <a:t>Place is about food, energy, people, and faith.</a:t>
            </a:r>
            <a:r>
              <a:rPr lang="en-US" sz="3000" dirty="0" smtClean="0"/>
              <a:t> Gentrification, environmentalism, violence, demography.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96353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29" y="463771"/>
            <a:ext cx="10515600" cy="4837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7B2064"/>
                </a:solidFill>
              </a:rPr>
              <a:t>What does </a:t>
            </a:r>
            <a:r>
              <a:rPr lang="en-US" sz="4000" b="1" dirty="0">
                <a:solidFill>
                  <a:srgbClr val="7B2064"/>
                </a:solidFill>
              </a:rPr>
              <a:t>“</a:t>
            </a:r>
            <a:r>
              <a:rPr lang="en-US" sz="4000" b="1" dirty="0" smtClean="0">
                <a:solidFill>
                  <a:srgbClr val="7B2064"/>
                </a:solidFill>
              </a:rPr>
              <a:t>community” </a:t>
            </a:r>
            <a:r>
              <a:rPr lang="en-US" sz="4000" b="1" dirty="0">
                <a:solidFill>
                  <a:srgbClr val="7B2064"/>
                </a:solidFill>
              </a:rPr>
              <a:t>mean to you</a:t>
            </a:r>
            <a:r>
              <a:rPr lang="en-US" sz="4000" b="1" dirty="0" smtClean="0">
                <a:solidFill>
                  <a:srgbClr val="7B2064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000" dirty="0" smtClean="0"/>
              <a:t>Does “community” embody authentic connection? </a:t>
            </a:r>
            <a:r>
              <a:rPr lang="en-US" sz="3000" b="1" dirty="0" smtClean="0"/>
              <a:t>What are your hidden assumptions?</a:t>
            </a:r>
            <a:r>
              <a:rPr lang="en-US" sz="3000" dirty="0" smtClean="0"/>
              <a:t> How do you account for the changing of community? </a:t>
            </a:r>
            <a:r>
              <a:rPr lang="en-US" sz="3000" b="1" dirty="0" smtClean="0"/>
              <a:t>Who creates/defines community? </a:t>
            </a:r>
            <a:r>
              <a:rPr lang="en-US" sz="3000" dirty="0" smtClean="0"/>
              <a:t>Can you be part of a community without wanting to? </a:t>
            </a:r>
            <a:r>
              <a:rPr lang="en-US" sz="3000" b="1" dirty="0" smtClean="0"/>
              <a:t>Why are we making community? </a:t>
            </a:r>
            <a:r>
              <a:rPr lang="en-US" sz="3000" dirty="0" smtClean="0"/>
              <a:t>How do we prevent community building from creating exclusivity? </a:t>
            </a:r>
            <a:r>
              <a:rPr lang="en-US" sz="3000" b="1" dirty="0" smtClean="0"/>
              <a:t>How accessible is a community? </a:t>
            </a:r>
            <a:r>
              <a:rPr lang="en-US" sz="3000" dirty="0" smtClean="0"/>
              <a:t>Are you identifying others as a community—and do they agree? </a:t>
            </a:r>
            <a:r>
              <a:rPr lang="en-US" sz="3000" b="1" dirty="0" smtClean="0"/>
              <a:t>What is your investment in community?</a:t>
            </a:r>
            <a:r>
              <a:rPr lang="en-US" sz="3000" dirty="0" smtClean="0"/>
              <a:t> How do you recognize when you’re at a point of intersecting communities? </a:t>
            </a:r>
            <a:r>
              <a:rPr lang="en-US" sz="3000" b="1" dirty="0" smtClean="0"/>
              <a:t>Are you serving or shaping? </a:t>
            </a:r>
            <a:r>
              <a:rPr lang="en-US" sz="3000" dirty="0" smtClean="0"/>
              <a:t>Does community perpetuate an inequitable system of power? </a:t>
            </a:r>
            <a:r>
              <a:rPr lang="en-US" sz="3000" b="1" dirty="0" smtClean="0"/>
              <a:t>Who is in and who is out? </a:t>
            </a:r>
            <a:r>
              <a:rPr lang="en-US" sz="3000" dirty="0" smtClean="0"/>
              <a:t>Who is defining the vision of a “better” community? </a:t>
            </a:r>
            <a:r>
              <a:rPr lang="en-US" sz="3000" b="1" dirty="0" smtClean="0"/>
              <a:t>Where do you feel you belong?</a:t>
            </a: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7126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28" y="463771"/>
            <a:ext cx="10884161" cy="4837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7B2064"/>
                </a:solidFill>
              </a:rPr>
              <a:t>What does “equity” </a:t>
            </a:r>
            <a:r>
              <a:rPr lang="en-US" sz="4000" b="1" dirty="0">
                <a:solidFill>
                  <a:srgbClr val="7B2064"/>
                </a:solidFill>
              </a:rPr>
              <a:t>mean to you</a:t>
            </a:r>
            <a:r>
              <a:rPr lang="en-US" sz="4000" b="1" dirty="0" smtClean="0">
                <a:solidFill>
                  <a:srgbClr val="7B2064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3000" dirty="0" smtClean="0"/>
              <a:t>Do you have the skill set to build equity? </a:t>
            </a:r>
            <a:r>
              <a:rPr lang="en-US" sz="3000" b="1" dirty="0" smtClean="0"/>
              <a:t>Can you and your privilege get out of the way? </a:t>
            </a:r>
            <a:r>
              <a:rPr lang="en-US" sz="3000" dirty="0" smtClean="0"/>
              <a:t>Is equity a process or an outcome, or both? </a:t>
            </a:r>
            <a:r>
              <a:rPr lang="en-US" sz="3000" b="1" dirty="0" smtClean="0"/>
              <a:t>How can we ensure we aren’t overlooking those who have been chronically overlooked? </a:t>
            </a:r>
            <a:r>
              <a:rPr lang="en-US" sz="3000" dirty="0" smtClean="0"/>
              <a:t>How do we find the internal/ invisible barriers within us? </a:t>
            </a:r>
            <a:r>
              <a:rPr lang="en-US" sz="3000" b="1" dirty="0" smtClean="0"/>
              <a:t>How do you deal with the inequity of having the power to pursue equity?</a:t>
            </a:r>
            <a:r>
              <a:rPr lang="en-US" sz="3000" dirty="0" smtClean="0"/>
              <a:t> Is equity just a word you’re using to not-say diversity? </a:t>
            </a:r>
            <a:r>
              <a:rPr lang="en-US" sz="3000" b="1" dirty="0" smtClean="0"/>
              <a:t>What would signify success for you? </a:t>
            </a:r>
            <a:r>
              <a:rPr lang="en-US" sz="3000" dirty="0" smtClean="0"/>
              <a:t>When pursuing an equitable community, have to talked </a:t>
            </a:r>
            <a:r>
              <a:rPr lang="en-US" sz="3000" i="1" dirty="0" smtClean="0"/>
              <a:t>to</a:t>
            </a:r>
            <a:r>
              <a:rPr lang="en-US" sz="3000" dirty="0" smtClean="0"/>
              <a:t> the community? </a:t>
            </a:r>
            <a:r>
              <a:rPr lang="en-US" sz="3000" b="1" dirty="0" smtClean="0"/>
              <a:t>Are you willing to tackle the system or just the problem? </a:t>
            </a:r>
            <a:r>
              <a:rPr lang="en-US" sz="3000" dirty="0" smtClean="0"/>
              <a:t>How do you know the difference? </a:t>
            </a:r>
            <a:r>
              <a:rPr lang="en-US" sz="3000" b="1" dirty="0" smtClean="0"/>
              <a:t>How can you guarantee “guaranteed opportunity?”</a:t>
            </a:r>
            <a:r>
              <a:rPr lang="en-US" sz="3000" dirty="0" smtClean="0"/>
              <a:t> How do “failure” and “success” change in an equitable environment? </a:t>
            </a:r>
            <a:r>
              <a:rPr lang="en-US" sz="3000" b="1" dirty="0" smtClean="0"/>
              <a:t>How do you acknowledge the trauma that has preceded the effort?</a:t>
            </a: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38395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29" y="463771"/>
            <a:ext cx="10515600" cy="4837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When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you think about a challenge your community can overcome, what are the barriers/capacities/resources? Why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hasn’t it been overcome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ontinuum (public art) by Carrie Mc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9" y="2976361"/>
            <a:ext cx="4905375" cy="3267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log.americansforthearts.org/sites/default/files/artsblog/OK%20BR%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24" y="2976361"/>
            <a:ext cx="4897394" cy="32670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64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29" y="463771"/>
            <a:ext cx="10515600" cy="48374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192B9"/>
                </a:solidFill>
              </a:rPr>
              <a:t>What’s </a:t>
            </a:r>
            <a:r>
              <a:rPr lang="en-US" sz="4000" b="1" dirty="0" smtClean="0">
                <a:solidFill>
                  <a:srgbClr val="0192B9"/>
                </a:solidFill>
              </a:rPr>
              <a:t>the role of arts and culture?</a:t>
            </a:r>
            <a:endParaRPr lang="en-US" sz="4000" b="1" dirty="0"/>
          </a:p>
        </p:txBody>
      </p:sp>
      <p:pic>
        <p:nvPicPr>
          <p:cNvPr id="6" name="Picture 2" descr="Continuum (public art) by Carrie McG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29" y="2976361"/>
            <a:ext cx="4905375" cy="32670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blog.americansforthearts.org/sites/default/files/artsblog/OK%20BR%2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24" y="2976361"/>
            <a:ext cx="4897394" cy="32670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301" y="1002610"/>
            <a:ext cx="106775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</a:rPr>
              <a:t>IDEAS</a:t>
            </a:r>
          </a:p>
          <a:p>
            <a:r>
              <a:rPr lang="en-US" sz="10000" b="1" dirty="0" smtClean="0">
                <a:solidFill>
                  <a:srgbClr val="7B2064"/>
                </a:solidFill>
              </a:rPr>
              <a:t>SYSTEMS</a:t>
            </a:r>
          </a:p>
          <a:p>
            <a:r>
              <a:rPr lang="en-US" sz="10000" b="1" dirty="0" smtClean="0">
                <a:solidFill>
                  <a:srgbClr val="1F429B"/>
                </a:solidFill>
              </a:rPr>
              <a:t>GAPS</a:t>
            </a:r>
            <a:endParaRPr lang="en-US" sz="10000" b="1" dirty="0">
              <a:solidFill>
                <a:srgbClr val="1F429B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3544" y="2756935"/>
            <a:ext cx="4039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LEADERS</a:t>
            </a:r>
            <a:endParaRPr lang="en-US" sz="7200" b="1" dirty="0"/>
          </a:p>
        </p:txBody>
      </p:sp>
      <p:sp>
        <p:nvSpPr>
          <p:cNvPr id="5" name="Right Brace 4"/>
          <p:cNvSpPr/>
          <p:nvPr/>
        </p:nvSpPr>
        <p:spPr>
          <a:xfrm>
            <a:off x="5139159" y="854551"/>
            <a:ext cx="1689903" cy="5005095"/>
          </a:xfrm>
          <a:prstGeom prst="rightBrac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8613055"/>
              </p:ext>
            </p:extLst>
          </p:nvPr>
        </p:nvGraphicFramePr>
        <p:xfrm>
          <a:off x="0" y="249382"/>
          <a:ext cx="12191999" cy="6345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Donut 7"/>
          <p:cNvSpPr/>
          <p:nvPr/>
        </p:nvSpPr>
        <p:spPr>
          <a:xfrm>
            <a:off x="4770120" y="2121510"/>
            <a:ext cx="2651760" cy="2654308"/>
          </a:xfrm>
          <a:prstGeom prst="donut">
            <a:avLst>
              <a:gd name="adj" fmla="val 14412"/>
            </a:avLst>
          </a:prstGeom>
          <a:solidFill>
            <a:srgbClr val="C0C0C0">
              <a:alpha val="5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chemeClr val="tx1"/>
                </a:solidFill>
                <a:effectLst>
                  <a:glow rad="457200">
                    <a:schemeClr val="bg1">
                      <a:alpha val="38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HEALTHIER,</a:t>
            </a:r>
            <a:r>
              <a:rPr lang="en-US" b="1" dirty="0">
                <a:solidFill>
                  <a:schemeClr val="tx1"/>
                </a:solidFill>
                <a:effectLst>
                  <a:glow rad="457200">
                    <a:schemeClr val="bg1">
                      <a:alpha val="38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effectLst>
                  <a:glow rad="457200">
                    <a:schemeClr val="bg1">
                      <a:alpha val="38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effectLst>
                  <a:glow rad="457200">
                    <a:schemeClr val="bg1">
                      <a:alpha val="38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MORE VIBRANT, </a:t>
            </a:r>
            <a:r>
              <a:rPr lang="en-US" b="1" dirty="0">
                <a:solidFill>
                  <a:schemeClr val="tx1"/>
                </a:solidFill>
                <a:effectLst>
                  <a:glow rad="457200">
                    <a:schemeClr val="bg1">
                      <a:alpha val="38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effectLst>
                  <a:glow rad="457200">
                    <a:schemeClr val="bg1">
                      <a:alpha val="38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effectLst>
                  <a:glow rad="457200">
                    <a:schemeClr val="bg1">
                      <a:alpha val="38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MORE EQUITABLE</a:t>
            </a:r>
            <a:r>
              <a:rPr lang="en-US" b="1" dirty="0">
                <a:solidFill>
                  <a:schemeClr val="tx1"/>
                </a:solidFill>
                <a:effectLst>
                  <a:glow rad="457200">
                    <a:schemeClr val="bg1">
                      <a:alpha val="38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chemeClr val="tx1"/>
                </a:solidFill>
                <a:effectLst>
                  <a:glow rad="457200">
                    <a:schemeClr val="bg1">
                      <a:alpha val="38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chemeClr val="tx1"/>
                </a:solidFill>
                <a:effectLst>
                  <a:glow rad="457200">
                    <a:schemeClr val="bg1">
                      <a:alpha val="38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COMMUNITIES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438775" y="2477345"/>
            <a:ext cx="1314450" cy="1038225"/>
          </a:xfrm>
          <a:prstGeom prst="blockArc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="horz" wrap="square" lIns="91440" tIns="45720" rIns="91440" bIns="45720" numCol="1" spcCol="0" rtlCol="0" fromWordArt="0" anchor="t" anchorCtr="0" forceAA="0" compatLnSpc="1">
            <a:prstTxWarp prst="textArchUp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ARTS AND…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02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178949"/>
              </p:ext>
            </p:extLst>
          </p:nvPr>
        </p:nvGraphicFramePr>
        <p:xfrm>
          <a:off x="384314" y="3540388"/>
          <a:ext cx="11423372" cy="1962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7202"/>
                <a:gridCol w="3800867"/>
                <a:gridCol w="3825303"/>
              </a:tblGrid>
              <a:tr h="2448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6005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rgbClr val="AB262F"/>
                          </a:solidFill>
                          <a:effectLst/>
                          <a:latin typeface="+mn-lt"/>
                        </a:rPr>
                        <a:t>TRANSFORM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rgbClr val="AB262F"/>
                          </a:solidFill>
                          <a:effectLst/>
                          <a:latin typeface="+mn-lt"/>
                        </a:rPr>
                        <a:t>SYSTEMS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by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working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intersections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rgbClr val="AB262F"/>
                          </a:solidFill>
                          <a:effectLst/>
                          <a:latin typeface="+mn-lt"/>
                        </a:rPr>
                        <a:t>IMPACT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rgbClr val="AB262F"/>
                          </a:solidFill>
                          <a:effectLst/>
                          <a:latin typeface="+mn-lt"/>
                        </a:rPr>
                        <a:t>IMPACTS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by amplifying positive and mitigating negative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outcomes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 smtClean="0">
                          <a:solidFill>
                            <a:srgbClr val="AB262F"/>
                          </a:solidFill>
                          <a:effectLst/>
                          <a:latin typeface="+mn-lt"/>
                        </a:rPr>
                        <a:t>INCREASE PARTICIPATION </a:t>
                      </a:r>
                      <a:br>
                        <a:rPr lang="en-US" sz="2500" b="1" dirty="0" smtClean="0">
                          <a:solidFill>
                            <a:srgbClr val="AB262F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2500" b="1" dirty="0" smtClean="0">
                          <a:solidFill>
                            <a:srgbClr val="AB262F"/>
                          </a:solidFill>
                          <a:effectLst/>
                          <a:latin typeface="+mn-lt"/>
                        </a:rPr>
                        <a:t>&amp; OPPORTUNITY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by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reducing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barriers and 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celebrating multiple points of view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96253" y="407747"/>
            <a:ext cx="12191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/>
              <a:t>WHEN FULLY INTEGRATED, THE ARTS CAN…</a:t>
            </a:r>
            <a:endParaRPr lang="en-US" sz="45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22" y="1170896"/>
            <a:ext cx="2362676" cy="243470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34471" y="1803169"/>
            <a:ext cx="1807221" cy="1739332"/>
            <a:chOff x="5216829" y="1952708"/>
            <a:chExt cx="1712171" cy="2010402"/>
          </a:xfrm>
        </p:grpSpPr>
        <p:sp>
          <p:nvSpPr>
            <p:cNvPr id="13" name="Right Arrow 12"/>
            <p:cNvSpPr/>
            <p:nvPr/>
          </p:nvSpPr>
          <p:spPr>
            <a:xfrm>
              <a:off x="5216829" y="1952708"/>
              <a:ext cx="1024975" cy="936703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736342" y="2006887"/>
              <a:ext cx="719316" cy="804972"/>
            </a:xfrm>
            <a:prstGeom prst="rightArrow">
              <a:avLst/>
            </a:prstGeom>
            <a:solidFill>
              <a:srgbClr val="D1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6165602" y="2132304"/>
              <a:ext cx="579578" cy="577510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6467510" y="2200996"/>
              <a:ext cx="461490" cy="440125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5901829" y="3026407"/>
              <a:ext cx="1024975" cy="936703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748946" y="3092273"/>
              <a:ext cx="719316" cy="804972"/>
            </a:xfrm>
            <a:prstGeom prst="rightArrow">
              <a:avLst/>
            </a:prstGeom>
            <a:solidFill>
              <a:srgbClr val="D1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5475618" y="3206004"/>
              <a:ext cx="579578" cy="577510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5216829" y="3286960"/>
              <a:ext cx="461490" cy="440125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849586" y="1781364"/>
            <a:ext cx="2395356" cy="1726334"/>
            <a:chOff x="8798376" y="2078097"/>
            <a:chExt cx="2248126" cy="1967744"/>
          </a:xfrm>
        </p:grpSpPr>
        <p:sp>
          <p:nvSpPr>
            <p:cNvPr id="22" name="Right Arrow 21"/>
            <p:cNvSpPr/>
            <p:nvPr/>
          </p:nvSpPr>
          <p:spPr>
            <a:xfrm>
              <a:off x="8798376" y="2754009"/>
              <a:ext cx="335592" cy="342961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9146562" y="2754009"/>
              <a:ext cx="335592" cy="342961"/>
            </a:xfrm>
            <a:prstGeom prst="rightArrow">
              <a:avLst/>
            </a:prstGeom>
            <a:solidFill>
              <a:srgbClr val="B11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9497176" y="2749312"/>
              <a:ext cx="335592" cy="342961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9845362" y="2749312"/>
              <a:ext cx="335592" cy="342961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9497873" y="3115479"/>
              <a:ext cx="335592" cy="342961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9846059" y="3115479"/>
              <a:ext cx="335592" cy="342961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8813398" y="3115479"/>
              <a:ext cx="335592" cy="342961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9161584" y="3115479"/>
              <a:ext cx="335592" cy="342961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10210323" y="2918650"/>
              <a:ext cx="335592" cy="342961"/>
            </a:xfrm>
            <a:prstGeom prst="rightArrow">
              <a:avLst/>
            </a:prstGeom>
            <a:solidFill>
              <a:srgbClr val="B11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10710910" y="2918650"/>
              <a:ext cx="335592" cy="342961"/>
            </a:xfrm>
            <a:prstGeom prst="rightArrow">
              <a:avLst/>
            </a:prstGeom>
            <a:solidFill>
              <a:srgbClr val="B11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10460617" y="2635552"/>
              <a:ext cx="335592" cy="342961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10460617" y="3166062"/>
              <a:ext cx="335592" cy="342961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10197834" y="3433524"/>
              <a:ext cx="335592" cy="342961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9935051" y="3702880"/>
              <a:ext cx="335592" cy="342961"/>
            </a:xfrm>
            <a:prstGeom prst="rightArrow">
              <a:avLst/>
            </a:prstGeom>
            <a:solidFill>
              <a:srgbClr val="B11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10197834" y="2364870"/>
              <a:ext cx="335592" cy="342961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9947550" y="2078097"/>
              <a:ext cx="335592" cy="342961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ounting new be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34" y="1757951"/>
            <a:ext cx="1511650" cy="22009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2570554" y="4157674"/>
            <a:ext cx="7158789" cy="0"/>
          </a:xfrm>
          <a:prstGeom prst="straightConnector1">
            <a:avLst/>
          </a:prstGeom>
          <a:ln w="38100">
            <a:solidFill>
              <a:srgbClr val="1F429B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05172" y="4266994"/>
            <a:ext cx="1397035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Physical</a:t>
            </a:r>
            <a:endParaRPr lang="en-US" dirty="0"/>
          </a:p>
        </p:txBody>
      </p:sp>
      <p:pic>
        <p:nvPicPr>
          <p:cNvPr id="1030" name="Picture 6" descr="Image result for art bra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45" y="1794576"/>
            <a:ext cx="1915290" cy="212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kid dance pain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83" y="1787405"/>
            <a:ext cx="1606541" cy="214205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0" t="1" r="49586" b="-110"/>
          <a:stretch/>
        </p:blipFill>
        <p:spPr>
          <a:xfrm>
            <a:off x="8334123" y="1792322"/>
            <a:ext cx="1585732" cy="21322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436841" y="4296724"/>
            <a:ext cx="1397035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Individual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361758" y="4265960"/>
            <a:ext cx="1501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Interpersonal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428471" y="4296724"/>
            <a:ext cx="1397035" cy="37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58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D30002"/>
                </a:solidFill>
              </a:rPr>
              <a:t>HOW ARTS INTERMEDIARIES DO THEIR WORK</a:t>
            </a:r>
            <a:endParaRPr lang="en-US" sz="4000" b="1" dirty="0">
              <a:solidFill>
                <a:srgbClr val="D3000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70707143"/>
              </p:ext>
            </p:extLst>
          </p:nvPr>
        </p:nvGraphicFramePr>
        <p:xfrm>
          <a:off x="4746977" y="2533380"/>
          <a:ext cx="2698044" cy="258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4175911" y="1467704"/>
            <a:ext cx="3840176" cy="1065676"/>
            <a:chOff x="4175911" y="1161716"/>
            <a:chExt cx="3840176" cy="1065676"/>
          </a:xfrm>
        </p:grpSpPr>
        <p:sp>
          <p:nvSpPr>
            <p:cNvPr id="3" name="Rectangle 2"/>
            <p:cNvSpPr/>
            <p:nvPr/>
          </p:nvSpPr>
          <p:spPr>
            <a:xfrm>
              <a:off x="4175911" y="1161716"/>
              <a:ext cx="384017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b="1" cap="all" dirty="0"/>
                <a:t>ADVOCACY &amp; </a:t>
              </a:r>
              <a:r>
                <a:rPr lang="en-US" sz="2400" b="1" cap="all" dirty="0" smtClean="0"/>
                <a:t>POLICY</a:t>
              </a:r>
              <a:r>
                <a:rPr lang="en-US" sz="2400" b="1" cap="all" dirty="0"/>
                <a:t/>
              </a:r>
              <a:br>
                <a:rPr lang="en-US" sz="2400" b="1" cap="all" dirty="0"/>
              </a:br>
              <a:endParaRPr lang="en-US" sz="2400" dirty="0"/>
            </a:p>
          </p:txBody>
        </p:sp>
        <p:cxnSp>
          <p:nvCxnSpPr>
            <p:cNvPr id="14" name="Straight Connector 13"/>
            <p:cNvCxnSpPr>
              <a:endCxn id="5" idx="0"/>
            </p:cNvCxnSpPr>
            <p:nvPr/>
          </p:nvCxnSpPr>
          <p:spPr>
            <a:xfrm>
              <a:off x="6095999" y="1577214"/>
              <a:ext cx="0" cy="65017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174088" y="2416135"/>
            <a:ext cx="4280658" cy="830997"/>
            <a:chOff x="7174088" y="2416135"/>
            <a:chExt cx="4280658" cy="830997"/>
          </a:xfrm>
        </p:grpSpPr>
        <p:sp>
          <p:nvSpPr>
            <p:cNvPr id="7" name="Rectangle 6"/>
            <p:cNvSpPr/>
            <p:nvPr/>
          </p:nvSpPr>
          <p:spPr>
            <a:xfrm>
              <a:off x="7820592" y="2416135"/>
              <a:ext cx="36341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cap="all" dirty="0"/>
                <a:t>FUNDING &amp; </a:t>
              </a:r>
              <a:r>
                <a:rPr lang="en-US" sz="2400" b="1" cap="all" dirty="0" smtClean="0"/>
                <a:t>FINANCING</a:t>
              </a:r>
              <a:r>
                <a:rPr lang="en-US" sz="2400" dirty="0"/>
                <a:t/>
              </a:r>
              <a:br>
                <a:rPr lang="en-US" sz="2400" dirty="0"/>
              </a:br>
              <a:endParaRPr lang="en-US" sz="2400" dirty="0"/>
            </a:p>
          </p:txBody>
        </p:sp>
        <p:cxnSp>
          <p:nvCxnSpPr>
            <p:cNvPr id="16" name="Straight Connector 15"/>
            <p:cNvCxnSpPr>
              <a:stCxn id="7" idx="1"/>
            </p:cNvCxnSpPr>
            <p:nvPr/>
          </p:nvCxnSpPr>
          <p:spPr>
            <a:xfrm flipH="1">
              <a:off x="7174088" y="2831634"/>
              <a:ext cx="646504" cy="25972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038359" y="2416135"/>
            <a:ext cx="4086793" cy="830997"/>
            <a:chOff x="1038359" y="2416135"/>
            <a:chExt cx="4086793" cy="830997"/>
          </a:xfrm>
        </p:grpSpPr>
        <p:sp>
          <p:nvSpPr>
            <p:cNvPr id="6" name="Rectangle 5"/>
            <p:cNvSpPr/>
            <p:nvPr/>
          </p:nvSpPr>
          <p:spPr>
            <a:xfrm>
              <a:off x="1038359" y="2416135"/>
              <a:ext cx="338796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sz="2400" b="1" cap="all" dirty="0" smtClean="0"/>
                <a:t>FACILITIES</a:t>
              </a:r>
              <a:r>
                <a:rPr lang="en-US" sz="2400" dirty="0"/>
                <a:t/>
              </a:r>
              <a:br>
                <a:rPr lang="en-US" sz="2400" dirty="0"/>
              </a:br>
              <a:endParaRPr lang="en-US" sz="2400" dirty="0"/>
            </a:p>
          </p:txBody>
        </p:sp>
        <p:cxnSp>
          <p:nvCxnSpPr>
            <p:cNvPr id="18" name="Straight Connector 17"/>
            <p:cNvCxnSpPr>
              <a:endCxn id="6" idx="3"/>
            </p:cNvCxnSpPr>
            <p:nvPr/>
          </p:nvCxnSpPr>
          <p:spPr>
            <a:xfrm flipH="1" flipV="1">
              <a:off x="4426328" y="2831634"/>
              <a:ext cx="698824" cy="24044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442418" y="3814114"/>
            <a:ext cx="4541764" cy="830997"/>
            <a:chOff x="7442418" y="3814114"/>
            <a:chExt cx="4541764" cy="830997"/>
          </a:xfrm>
        </p:grpSpPr>
        <p:sp>
          <p:nvSpPr>
            <p:cNvPr id="8" name="Rectangle 7"/>
            <p:cNvSpPr/>
            <p:nvPr/>
          </p:nvSpPr>
          <p:spPr>
            <a:xfrm>
              <a:off x="8099456" y="3814114"/>
              <a:ext cx="38847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cap="all" dirty="0"/>
                <a:t>Partnerships &amp; </a:t>
              </a:r>
              <a:r>
                <a:rPr lang="en-US" sz="2400" b="1" cap="all" dirty="0" smtClean="0"/>
                <a:t>PLANNING </a:t>
              </a:r>
              <a:r>
                <a:rPr lang="en-US" sz="2400" cap="all" dirty="0"/>
                <a:t/>
              </a:r>
              <a:br>
                <a:rPr lang="en-US" sz="2400" cap="all" dirty="0"/>
              </a:br>
              <a:endParaRPr lang="en-US" sz="24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7442418" y="4057670"/>
              <a:ext cx="657038" cy="87773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85333" y="3766949"/>
            <a:ext cx="4390408" cy="830997"/>
            <a:chOff x="379149" y="3793236"/>
            <a:chExt cx="4390408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379149" y="3793236"/>
              <a:ext cx="3735971" cy="830997"/>
            </a:xfrm>
            <a:prstGeom prst="rect">
              <a:avLst/>
            </a:prstGeom>
            <a:noFill/>
          </p:spPr>
          <p:txBody>
            <a:bodyPr wrap="square" numCol="1" spcCol="274320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sz="2400" b="1" cap="all" dirty="0" smtClean="0"/>
                <a:t>VISIBILITY</a:t>
              </a:r>
              <a:r>
                <a:rPr lang="en-US" sz="2400" dirty="0"/>
                <a:t/>
              </a:r>
              <a:br>
                <a:rPr lang="en-US" sz="2400" dirty="0"/>
              </a:br>
              <a:endParaRPr lang="en-US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 flipV="1">
              <a:off x="4080907" y="4044105"/>
              <a:ext cx="688650" cy="10134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256213" y="5114575"/>
            <a:ext cx="3634154" cy="1009238"/>
            <a:chOff x="6256213" y="5114575"/>
            <a:chExt cx="3634154" cy="1009238"/>
          </a:xfrm>
        </p:grpSpPr>
        <p:sp>
          <p:nvSpPr>
            <p:cNvPr id="9" name="Rectangle 8"/>
            <p:cNvSpPr/>
            <p:nvPr/>
          </p:nvSpPr>
          <p:spPr>
            <a:xfrm>
              <a:off x="6256213" y="5292816"/>
              <a:ext cx="363415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cap="all" dirty="0"/>
                <a:t>PROGRAMS &amp; </a:t>
              </a:r>
              <a:r>
                <a:rPr lang="en-US" sz="2400" b="1" cap="all" dirty="0" smtClean="0"/>
                <a:t>EVENTS</a:t>
              </a:r>
              <a:r>
                <a:rPr lang="en-US" sz="2400" dirty="0"/>
                <a:t/>
              </a:r>
              <a:br>
                <a:rPr lang="en-US" sz="2400" dirty="0"/>
              </a:br>
              <a:endParaRPr lang="en-US" sz="24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V="1">
              <a:off x="6537237" y="5114575"/>
              <a:ext cx="0" cy="22842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446214" y="5125248"/>
            <a:ext cx="3587262" cy="998565"/>
            <a:chOff x="2446214" y="5125248"/>
            <a:chExt cx="3587262" cy="998565"/>
          </a:xfrm>
        </p:grpSpPr>
        <p:sp>
          <p:nvSpPr>
            <p:cNvPr id="10" name="Rectangle 9"/>
            <p:cNvSpPr/>
            <p:nvPr/>
          </p:nvSpPr>
          <p:spPr>
            <a:xfrm>
              <a:off x="2446214" y="5292816"/>
              <a:ext cx="358726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sz="2400" b="1" cap="all" dirty="0" smtClean="0"/>
                <a:t>SERVICES</a:t>
              </a:r>
              <a:r>
                <a:rPr lang="en-US" sz="2400" dirty="0"/>
                <a:t/>
              </a:r>
              <a:br>
                <a:rPr lang="en-US" sz="2400" dirty="0"/>
              </a:br>
              <a:endParaRPr lang="en-US" sz="24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H="1" flipV="1">
              <a:off x="5658335" y="5125248"/>
              <a:ext cx="1411" cy="217749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9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278924"/>
              </p:ext>
            </p:extLst>
          </p:nvPr>
        </p:nvGraphicFramePr>
        <p:xfrm>
          <a:off x="314336" y="1687898"/>
          <a:ext cx="2525208" cy="278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20015" y="2187832"/>
            <a:ext cx="704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smtClean="0">
                <a:latin typeface="Trade Gothic LT Std Bold" panose="00000800000000000000" pitchFamily="50" charset="0"/>
              </a:rPr>
              <a:t>+</a:t>
            </a:r>
            <a:endParaRPr lang="en-US" sz="9000" b="1" dirty="0">
              <a:latin typeface="Trade Gothic LT Std Bold" panose="000008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97381" y="2571148"/>
            <a:ext cx="704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rade Gothic LT Std Bold" panose="00000800000000000000" pitchFamily="50" charset="0"/>
                <a:sym typeface="Wingdings" panose="05000000000000000000" pitchFamily="2" charset="2"/>
              </a:rPr>
              <a:t></a:t>
            </a:r>
            <a:endParaRPr lang="en-US" sz="6000" b="1" dirty="0">
              <a:latin typeface="Trade Gothic LT Std Bold" panose="00000800000000000000" pitchFamily="50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57" y="916619"/>
            <a:ext cx="1239929" cy="1277731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0740707" y="2528284"/>
            <a:ext cx="894027" cy="1027797"/>
            <a:chOff x="5216829" y="1952708"/>
            <a:chExt cx="1712171" cy="2010402"/>
          </a:xfrm>
        </p:grpSpPr>
        <p:sp>
          <p:nvSpPr>
            <p:cNvPr id="21" name="Right Arrow 20"/>
            <p:cNvSpPr/>
            <p:nvPr/>
          </p:nvSpPr>
          <p:spPr>
            <a:xfrm>
              <a:off x="5216829" y="1952708"/>
              <a:ext cx="1024975" cy="936703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5736342" y="2006887"/>
              <a:ext cx="719316" cy="804972"/>
            </a:xfrm>
            <a:prstGeom prst="rightArrow">
              <a:avLst/>
            </a:prstGeom>
            <a:solidFill>
              <a:srgbClr val="D1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165602" y="2132304"/>
              <a:ext cx="579578" cy="577510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467510" y="2200996"/>
              <a:ext cx="461490" cy="440125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>
              <a:off x="5901829" y="3026407"/>
              <a:ext cx="1024975" cy="936703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748946" y="3092273"/>
              <a:ext cx="719316" cy="804972"/>
            </a:xfrm>
            <a:prstGeom prst="rightArrow">
              <a:avLst/>
            </a:prstGeom>
            <a:solidFill>
              <a:srgbClr val="D1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5475618" y="3206004"/>
              <a:ext cx="579578" cy="577510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5216829" y="3286960"/>
              <a:ext cx="461490" cy="440125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582579" y="3896752"/>
            <a:ext cx="1184975" cy="1020116"/>
            <a:chOff x="8798376" y="2078097"/>
            <a:chExt cx="2248126" cy="1967744"/>
          </a:xfrm>
        </p:grpSpPr>
        <p:sp>
          <p:nvSpPr>
            <p:cNvPr id="30" name="Right Arrow 29"/>
            <p:cNvSpPr/>
            <p:nvPr/>
          </p:nvSpPr>
          <p:spPr>
            <a:xfrm>
              <a:off x="8798376" y="2754009"/>
              <a:ext cx="335592" cy="342961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>
              <a:off x="9146562" y="2754009"/>
              <a:ext cx="335592" cy="342961"/>
            </a:xfrm>
            <a:prstGeom prst="rightArrow">
              <a:avLst/>
            </a:prstGeom>
            <a:solidFill>
              <a:srgbClr val="B11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9497176" y="2749312"/>
              <a:ext cx="335592" cy="342961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9845362" y="2749312"/>
              <a:ext cx="335592" cy="342961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9497873" y="3115479"/>
              <a:ext cx="335592" cy="342961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9846059" y="3115479"/>
              <a:ext cx="335592" cy="342961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8813398" y="3115479"/>
              <a:ext cx="335592" cy="342961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9161584" y="3115479"/>
              <a:ext cx="335592" cy="342961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10210323" y="2918650"/>
              <a:ext cx="335592" cy="342961"/>
            </a:xfrm>
            <a:prstGeom prst="rightArrow">
              <a:avLst/>
            </a:prstGeom>
            <a:solidFill>
              <a:srgbClr val="B11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10710910" y="2918650"/>
              <a:ext cx="335592" cy="342961"/>
            </a:xfrm>
            <a:prstGeom prst="rightArrow">
              <a:avLst/>
            </a:prstGeom>
            <a:solidFill>
              <a:srgbClr val="B11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10460617" y="2635552"/>
              <a:ext cx="335592" cy="342961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0460617" y="3166062"/>
              <a:ext cx="335592" cy="342961"/>
            </a:xfrm>
            <a:prstGeom prst="rightArrow">
              <a:avLst/>
            </a:prstGeom>
            <a:solidFill>
              <a:srgbClr val="0192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10197834" y="3433524"/>
              <a:ext cx="335592" cy="342961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>
              <a:off x="9935051" y="3702880"/>
              <a:ext cx="335592" cy="342961"/>
            </a:xfrm>
            <a:prstGeom prst="rightArrow">
              <a:avLst/>
            </a:prstGeom>
            <a:solidFill>
              <a:srgbClr val="B111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>
              <a:off x="10197834" y="2364870"/>
              <a:ext cx="335592" cy="342961"/>
            </a:xfrm>
            <a:prstGeom prst="rightArrow">
              <a:avLst/>
            </a:prstGeom>
            <a:solidFill>
              <a:srgbClr val="C55A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9947550" y="2078097"/>
              <a:ext cx="335592" cy="342961"/>
            </a:xfrm>
            <a:prstGeom prst="rightArrow">
              <a:avLst/>
            </a:prstGeom>
            <a:solidFill>
              <a:srgbClr val="621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1682878755"/>
              </p:ext>
            </p:extLst>
          </p:nvPr>
        </p:nvGraphicFramePr>
        <p:xfrm>
          <a:off x="7206625" y="1990249"/>
          <a:ext cx="2217260" cy="2241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6116056" y="2176683"/>
            <a:ext cx="704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 smtClean="0">
                <a:latin typeface="Trade Gothic LT Std Bold" panose="00000800000000000000" pitchFamily="50" charset="0"/>
              </a:rPr>
              <a:t>+</a:t>
            </a:r>
            <a:endParaRPr lang="en-US" sz="9000" b="1" dirty="0">
              <a:latin typeface="Trade Gothic LT Std Bold" panose="00000800000000000000" pitchFamily="50" charset="0"/>
            </a:endParaRPr>
          </a:p>
        </p:txBody>
      </p:sp>
      <p:sp>
        <p:nvSpPr>
          <p:cNvPr id="47" name="Donut 46"/>
          <p:cNvSpPr/>
          <p:nvPr/>
        </p:nvSpPr>
        <p:spPr>
          <a:xfrm>
            <a:off x="4055100" y="2187832"/>
            <a:ext cx="1828800" cy="1828800"/>
          </a:xfrm>
          <a:prstGeom prst="donut">
            <a:avLst>
              <a:gd name="adj" fmla="val 14412"/>
            </a:avLst>
          </a:prstGeom>
          <a:solidFill>
            <a:srgbClr val="C0C0C0">
              <a:alpha val="58039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chemeClr val="tx1"/>
              </a:solidFill>
              <a:effectLst>
                <a:glow rad="457200">
                  <a:schemeClr val="bg1">
                    <a:alpha val="38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6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875" y="485775"/>
            <a:ext cx="9673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THE SHIFTING RELATIONSHIP BETWEEN ARTS, CULTURE, AND COMMUNITIES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675" y="1091043"/>
            <a:ext cx="10904648" cy="193899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cap="all" dirty="0"/>
              <a:t>Cultural Expression.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 smtClean="0"/>
              <a:t>What </a:t>
            </a:r>
            <a:r>
              <a:rPr lang="en-US" sz="4000" dirty="0"/>
              <a:t>your community considers art may be shifting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43675" y="3030035"/>
            <a:ext cx="10904648" cy="193899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cap="all" dirty="0" smtClean="0"/>
              <a:t>Community Orientation.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size and make-up of the group you serve continues to change.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4792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54" y="1154104"/>
            <a:ext cx="10904648" cy="193899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cap="all" dirty="0" smtClean="0"/>
              <a:t>Engagement.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The mandate to “engage” now extends beyond a memorable cultural experience.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70254" y="3093096"/>
            <a:ext cx="10904648" cy="2554545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cap="all" dirty="0" smtClean="0"/>
              <a:t>Partnership. </a:t>
            </a:r>
            <a:r>
              <a:rPr lang="en-US" sz="4000" cap="all" dirty="0" smtClean="0"/>
              <a:t/>
            </a:r>
            <a:br>
              <a:rPr lang="en-US" sz="4000" cap="all" dirty="0" smtClean="0"/>
            </a:br>
            <a:r>
              <a:rPr lang="en-US" sz="4000" dirty="0" smtClean="0"/>
              <a:t>With cross-sector cooperation at the forefront of many minds, the ability to facilitate partnerships can be crucial.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309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58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262F"/>
                </a:solidFill>
              </a:rPr>
              <a:t>THE CHANGING ARTS/COMMUNITY RELATIONSHIP</a:t>
            </a:r>
            <a:endParaRPr lang="en-US" sz="4000" b="1" dirty="0">
              <a:solidFill>
                <a:srgbClr val="AB2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675" y="1469415"/>
            <a:ext cx="10904648" cy="2554545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cap="all" dirty="0" smtClean="0"/>
              <a:t>Economics.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Changes in funding can be a challenge for nexus organizations as communities re-examine their priorities, resources, and goals.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8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262F"/>
                </a:solidFill>
              </a:rPr>
              <a:t>THE CHANGING ARTS/COMMUNITY RELATIONSHIP</a:t>
            </a:r>
            <a:endParaRPr lang="en-US" sz="4000" b="1" dirty="0">
              <a:solidFill>
                <a:srgbClr val="AB2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0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675" y="1595539"/>
            <a:ext cx="10904648" cy="193899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cap="all" dirty="0"/>
              <a:t>Investment.</a:t>
            </a:r>
            <a:r>
              <a:rPr lang="en-US" sz="4000" dirty="0"/>
              <a:t> </a:t>
            </a:r>
            <a:br>
              <a:rPr lang="en-US" sz="4000" dirty="0"/>
            </a:br>
            <a:r>
              <a:rPr lang="en-US" sz="4000" dirty="0"/>
              <a:t>The underwriting of artists and organizations is transforming.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58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262F"/>
                </a:solidFill>
              </a:rPr>
              <a:t>THE CHANGING ARTS/COMMUNITY RELATIONSHIP</a:t>
            </a:r>
            <a:endParaRPr lang="en-US" sz="4000" b="1" dirty="0">
              <a:solidFill>
                <a:srgbClr val="AB2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675" y="1595539"/>
            <a:ext cx="10904648" cy="193899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cap="all" dirty="0" smtClean="0"/>
              <a:t>Demographics </a:t>
            </a:r>
            <a:r>
              <a:rPr lang="en-US" sz="4000" b="1" cap="all" dirty="0"/>
              <a:t>and Equity. </a:t>
            </a:r>
            <a:br>
              <a:rPr lang="en-US" sz="4000" b="1" cap="all" dirty="0"/>
            </a:br>
            <a:r>
              <a:rPr lang="en-US" sz="4000" dirty="0"/>
              <a:t>Residents have new expectations for equity as demographics shift.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58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262F"/>
                </a:solidFill>
              </a:rPr>
              <a:t>THE CHANGING ARTS/COMMUNITY RELATIONSHIP</a:t>
            </a:r>
            <a:endParaRPr lang="en-US" sz="4000" b="1" dirty="0">
              <a:solidFill>
                <a:srgbClr val="AB2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675" y="1595539"/>
            <a:ext cx="10904648" cy="2554545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cap="all" dirty="0" smtClean="0"/>
              <a:t>CAPACITY</a:t>
            </a:r>
            <a:r>
              <a:rPr lang="en-US" sz="4000" b="1" cap="all" dirty="0" smtClean="0"/>
              <a:t>.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As the scope of work </a:t>
            </a:r>
            <a:r>
              <a:rPr lang="en-US" sz="4000" dirty="0" smtClean="0"/>
              <a:t>expands</a:t>
            </a:r>
            <a:r>
              <a:rPr lang="en-US" sz="4000" dirty="0"/>
              <a:t>, the skills, time allocations, and job descriptions of those working </a:t>
            </a:r>
            <a:r>
              <a:rPr lang="en-US" sz="4000" dirty="0" smtClean="0"/>
              <a:t>may </a:t>
            </a:r>
            <a:r>
              <a:rPr lang="en-US" sz="4000" dirty="0"/>
              <a:t>need to shift or expand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8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262F"/>
                </a:solidFill>
              </a:rPr>
              <a:t>THE CHANGING ARTS/COMMUNITY RELATIONSHIP</a:t>
            </a:r>
            <a:endParaRPr lang="en-US" sz="4000" b="1" dirty="0">
              <a:solidFill>
                <a:srgbClr val="AB2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5674" y="613365"/>
            <a:ext cx="731519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C00000"/>
                </a:solidFill>
              </a:rPr>
              <a:t>350,000,000</a:t>
            </a:r>
            <a:r>
              <a:rPr lang="en-US" sz="2500" b="1" dirty="0" smtClean="0"/>
              <a:t> people in the U.S.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100,000</a:t>
            </a:r>
            <a:r>
              <a:rPr lang="en-US" sz="2500" b="1" dirty="0" smtClean="0"/>
              <a:t> arts and culture non-profits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700,000</a:t>
            </a:r>
            <a:r>
              <a:rPr lang="en-US" sz="2500" b="1" dirty="0" smtClean="0"/>
              <a:t> arts industry businesses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4,500 </a:t>
            </a:r>
            <a:r>
              <a:rPr lang="en-US" sz="2500" b="1" dirty="0" smtClean="0"/>
              <a:t>local arts agencies</a:t>
            </a:r>
          </a:p>
          <a:p>
            <a:endParaRPr lang="en-US" sz="2500" b="1" dirty="0" smtClean="0"/>
          </a:p>
          <a:p>
            <a:r>
              <a:rPr lang="en-US" sz="2500" b="1" dirty="0">
                <a:solidFill>
                  <a:srgbClr val="C00000"/>
                </a:solidFill>
              </a:rPr>
              <a:t>2,900,000</a:t>
            </a:r>
            <a:r>
              <a:rPr lang="en-US" sz="2500" b="1" dirty="0" smtClean="0"/>
              <a:t> creative workers</a:t>
            </a:r>
          </a:p>
          <a:p>
            <a:endParaRPr lang="en-US" sz="2500" b="1" dirty="0"/>
          </a:p>
          <a:p>
            <a:r>
              <a:rPr lang="en-US" sz="2500" b="1" dirty="0">
                <a:solidFill>
                  <a:srgbClr val="C00000"/>
                </a:solidFill>
              </a:rPr>
              <a:t>95% </a:t>
            </a:r>
            <a:r>
              <a:rPr lang="en-US" sz="2500" b="1" dirty="0" smtClean="0"/>
              <a:t>makes or consumes culture in some way</a:t>
            </a:r>
          </a:p>
          <a:p>
            <a:r>
              <a:rPr lang="en-US" sz="2500" b="1" dirty="0">
                <a:solidFill>
                  <a:srgbClr val="C00000"/>
                </a:solidFill>
              </a:rPr>
              <a:t>35% </a:t>
            </a:r>
            <a:r>
              <a:rPr lang="en-US" sz="2500" b="1" dirty="0" smtClean="0"/>
              <a:t>attend traditional place-based arts experiences</a:t>
            </a:r>
            <a:endParaRPr lang="en-US" sz="25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570458" y="485775"/>
            <a:ext cx="1261884" cy="3810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000" b="1" dirty="0" smtClean="0"/>
              <a:t>TODAY</a:t>
            </a:r>
            <a:endParaRPr lang="en-US" sz="7000" b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3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675" y="1595539"/>
            <a:ext cx="10904648" cy="3170099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cap="all" dirty="0" smtClean="0"/>
              <a:t>Advocacy </a:t>
            </a:r>
            <a:r>
              <a:rPr lang="en-US" sz="4000" b="1" cap="all" dirty="0"/>
              <a:t>and COMMUNICATIONS. </a:t>
            </a:r>
            <a:br>
              <a:rPr lang="en-US" sz="4000" b="1" cap="all" dirty="0"/>
            </a:br>
            <a:r>
              <a:rPr lang="en-US" sz="4000" dirty="0"/>
              <a:t>In a crowded landscape that has always been a challenge for the arts, advocacy and communication are continuously cited as core needs.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58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262F"/>
                </a:solidFill>
              </a:rPr>
              <a:t>THE CHANGING ARTS/COMMUNITY RELATIONSHIP</a:t>
            </a:r>
            <a:endParaRPr lang="en-US" sz="4000" b="1" dirty="0">
              <a:solidFill>
                <a:srgbClr val="AB2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675" y="1595539"/>
            <a:ext cx="10904648" cy="3862596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b="1" cap="all" dirty="0" smtClean="0"/>
              <a:t>Data </a:t>
            </a:r>
            <a:r>
              <a:rPr lang="en-US" sz="4000" b="1" cap="all" dirty="0"/>
              <a:t>and Metrics. </a:t>
            </a:r>
            <a:br>
              <a:rPr lang="en-US" sz="4000" b="1" cap="all" dirty="0"/>
            </a:br>
            <a:r>
              <a:rPr lang="en-US" sz="4000" dirty="0"/>
              <a:t>Community members, policymakers, and funders want to know the data-backed impact of investments they make, knowing how to share your value metrics is crucial.</a:t>
            </a:r>
          </a:p>
          <a:p>
            <a:pPr>
              <a:spcAft>
                <a:spcPts val="600"/>
              </a:spcAft>
            </a:pP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3586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AB262F"/>
                </a:solidFill>
              </a:rPr>
              <a:t>THE CHANGING ARTS/COMMUNITY RELATIONSHIP</a:t>
            </a:r>
            <a:endParaRPr lang="en-US" sz="4000" b="1" dirty="0">
              <a:solidFill>
                <a:srgbClr val="AB26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5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875" y="485775"/>
            <a:ext cx="9673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1) </a:t>
            </a:r>
            <a:r>
              <a:rPr lang="en-US" sz="6000" b="1" dirty="0" smtClean="0">
                <a:solidFill>
                  <a:srgbClr val="C00000"/>
                </a:solidFill>
              </a:rPr>
              <a:t>WHAT IS THE RELEVANCE OF THE ARTS IN COMMUNITY LIFE?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875" y="3348097"/>
            <a:ext cx="10677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2) </a:t>
            </a:r>
            <a:r>
              <a:rPr lang="en-US" sz="6000" b="1" dirty="0" smtClean="0">
                <a:solidFill>
                  <a:srgbClr val="7B2064"/>
                </a:solidFill>
              </a:rPr>
              <a:t>DO INTERMEDIARIES LIKE LAAs CONTINUE TO HAVE VALUE?</a:t>
            </a:r>
            <a:endParaRPr lang="en-US" sz="6000" b="1" dirty="0">
              <a:solidFill>
                <a:srgbClr val="7B206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70458" y="485775"/>
            <a:ext cx="1261884" cy="3810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000" b="1" dirty="0" smtClean="0"/>
              <a:t>GOALS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10024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875" y="485775"/>
            <a:ext cx="96734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BIG QUESTIONS AND CHALLENGES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1332"/>
            <a:ext cx="7970134" cy="56831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Who is dictating the role of arts and culture in the U.S.</a:t>
            </a:r>
            <a:r>
              <a:rPr lang="en-US" sz="3400" dirty="0" smtClean="0">
                <a:solidFill>
                  <a:srgbClr val="C00000"/>
                </a:solidFill>
              </a:rPr>
              <a:t>, and does that align with what we’re telling and teaching ourselves?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2898" y="236393"/>
            <a:ext cx="2339102" cy="55270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000" b="1" dirty="0" smtClean="0"/>
              <a:t>QUESTIONS &amp; CHALLENGES</a:t>
            </a:r>
            <a:endParaRPr lang="en-US" sz="7000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2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1332"/>
            <a:ext cx="7993284" cy="56831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00000"/>
                </a:solidFill>
              </a:rPr>
              <a:t>How can we better deal with the </a:t>
            </a:r>
            <a:r>
              <a:rPr lang="en-US" sz="3600" b="1" dirty="0">
                <a:solidFill>
                  <a:srgbClr val="C00000"/>
                </a:solidFill>
              </a:rPr>
              <a:t>capacity/skills</a:t>
            </a:r>
            <a:r>
              <a:rPr lang="en-US" sz="3600" b="1" dirty="0" smtClean="0">
                <a:solidFill>
                  <a:srgbClr val="C00000"/>
                </a:solidFill>
              </a:rPr>
              <a:t>/ resources </a:t>
            </a:r>
            <a:r>
              <a:rPr lang="en-US" sz="3600" b="1" dirty="0">
                <a:solidFill>
                  <a:srgbClr val="C00000"/>
                </a:solidFill>
              </a:rPr>
              <a:t>gaps </a:t>
            </a:r>
            <a:r>
              <a:rPr lang="en-US" sz="3600" dirty="0">
                <a:solidFill>
                  <a:srgbClr val="C00000"/>
                </a:solidFill>
              </a:rPr>
              <a:t>that exist in relation to arts based community development?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2898" y="236393"/>
            <a:ext cx="2339102" cy="55270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000" b="1" dirty="0" smtClean="0"/>
              <a:t>QUESTIONS &amp; CHALLENGES</a:t>
            </a:r>
            <a:endParaRPr lang="en-US" sz="7000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94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682906"/>
            <a:ext cx="7993284" cy="56715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C00000"/>
                </a:solidFill>
              </a:rPr>
              <a:t>Where are the arts and artists </a:t>
            </a:r>
            <a:r>
              <a:rPr lang="en-US" sz="3600" dirty="0">
                <a:solidFill>
                  <a:srgbClr val="C00000"/>
                </a:solidFill>
              </a:rPr>
              <a:t>in the ongoing conversation about communities?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2898" y="236393"/>
            <a:ext cx="2339102" cy="55270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000" b="1" dirty="0" smtClean="0"/>
              <a:t>QUESTIONS &amp; CHALLENGES</a:t>
            </a:r>
            <a:endParaRPr lang="en-US" sz="7000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0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1332"/>
            <a:ext cx="7993284" cy="56831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C00000"/>
                </a:solidFill>
              </a:rPr>
              <a:t>What are the characteristics of “fertile ground” </a:t>
            </a:r>
            <a:r>
              <a:rPr lang="en-US" sz="3600" dirty="0">
                <a:solidFill>
                  <a:srgbClr val="C00000"/>
                </a:solidFill>
              </a:rPr>
              <a:t>that will allow the arts to flourish in a way that is true to the needs/desires of U.S. communities?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2898" y="236393"/>
            <a:ext cx="2339102" cy="55270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000" b="1" dirty="0" smtClean="0"/>
              <a:t>QUESTIONS &amp; CHALLENGES</a:t>
            </a:r>
            <a:endParaRPr lang="en-US" sz="7000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82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1332"/>
            <a:ext cx="7981709" cy="568316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C00000"/>
                </a:solidFill>
              </a:rPr>
              <a:t>How do you deal with </a:t>
            </a:r>
            <a:r>
              <a:rPr lang="en-US" sz="3600" b="1" dirty="0">
                <a:solidFill>
                  <a:srgbClr val="C00000"/>
                </a:solidFill>
              </a:rPr>
              <a:t>an outcomes- and data-driven world </a:t>
            </a:r>
            <a:r>
              <a:rPr lang="en-US" sz="3600" dirty="0">
                <a:solidFill>
                  <a:srgbClr val="C00000"/>
                </a:solidFill>
              </a:rPr>
              <a:t>in a moment when much of our work is not easily held up to metrics?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2898" y="236393"/>
            <a:ext cx="2339102" cy="55270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000" b="1" dirty="0" smtClean="0"/>
              <a:t>QUESTIONS &amp; CHALLENGES</a:t>
            </a:r>
            <a:endParaRPr lang="en-US" sz="7000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0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9758"/>
            <a:ext cx="7970134" cy="56947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C00000"/>
                </a:solidFill>
              </a:rPr>
              <a:t>What business are we in? </a:t>
            </a:r>
            <a:endParaRPr lang="en-US" sz="5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 smtClean="0">
                <a:solidFill>
                  <a:srgbClr val="C00000"/>
                </a:solidFill>
              </a:rPr>
              <a:t>What </a:t>
            </a:r>
            <a:r>
              <a:rPr lang="en-US" sz="5000" b="1" dirty="0">
                <a:solidFill>
                  <a:srgbClr val="C00000"/>
                </a:solidFill>
              </a:rPr>
              <a:t>are our values? </a:t>
            </a:r>
            <a:endParaRPr lang="en-US" sz="5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5000" b="1" dirty="0" smtClean="0">
                <a:solidFill>
                  <a:srgbClr val="C00000"/>
                </a:solidFill>
              </a:rPr>
              <a:t>Where </a:t>
            </a:r>
            <a:r>
              <a:rPr lang="en-US" sz="5000" b="1" dirty="0">
                <a:solidFill>
                  <a:srgbClr val="C00000"/>
                </a:solidFill>
              </a:rPr>
              <a:t>can we make a difference?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52898" y="236393"/>
            <a:ext cx="2339102" cy="55270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000" b="1" dirty="0" smtClean="0"/>
              <a:t>QUESTIONS &amp; CHALLENGES</a:t>
            </a:r>
            <a:endParaRPr lang="en-US" sz="7000" b="1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6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Image result for handshake icon bl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210" y="3634138"/>
            <a:ext cx="137477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healthcar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94" y="5190371"/>
            <a:ext cx="1302707" cy="130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echnology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551" y="3628035"/>
            <a:ext cx="1406299" cy="140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surveillance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229" y="620916"/>
            <a:ext cx="1342285" cy="13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02389" y="692274"/>
            <a:ext cx="7558268" cy="59686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C00000"/>
                </a:solidFill>
              </a:rPr>
              <a:t>Economic Development</a:t>
            </a:r>
            <a:endParaRPr lang="en-US" sz="25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C00000"/>
                </a:solidFill>
              </a:rPr>
              <a:t>Public Safety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C00000"/>
                </a:solidFill>
              </a:rPr>
              <a:t>Budgets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C00000"/>
                </a:solidFill>
              </a:rPr>
              <a:t>Infrastructure</a:t>
            </a:r>
            <a:endParaRPr lang="en-US" sz="2500" b="1" dirty="0">
              <a:solidFill>
                <a:srgbClr val="C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C00000"/>
                </a:solidFill>
              </a:rPr>
              <a:t>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C00000"/>
                </a:solidFill>
              </a:rPr>
              <a:t>Housing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C00000"/>
                </a:solidFill>
              </a:rPr>
              <a:t>Energy/Environment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 smtClean="0">
                <a:solidFill>
                  <a:srgbClr val="C00000"/>
                </a:solidFill>
              </a:rPr>
              <a:t>Demographics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C00000"/>
                </a:solidFill>
              </a:rPr>
              <a:t>Technology and </a:t>
            </a:r>
            <a:r>
              <a:rPr lang="en-US" sz="2500" b="1" dirty="0" smtClean="0">
                <a:solidFill>
                  <a:srgbClr val="C00000"/>
                </a:solidFill>
              </a:rPr>
              <a:t>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b="1" dirty="0">
                <a:solidFill>
                  <a:srgbClr val="C00000"/>
                </a:solidFill>
              </a:rPr>
              <a:t>Health </a:t>
            </a:r>
            <a:r>
              <a:rPr lang="en-US" sz="2500" b="1" dirty="0" smtClean="0">
                <a:solidFill>
                  <a:srgbClr val="C00000"/>
                </a:solidFill>
              </a:rPr>
              <a:t>Care</a:t>
            </a:r>
            <a:endParaRPr lang="en-US" sz="25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83285" y="5538971"/>
            <a:ext cx="2624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100 Resilient Cities: “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10 Most Important Issues Facing Cities, According To Their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Mayors,” July 2016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94" y="603166"/>
            <a:ext cx="1428750" cy="1428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97" y="2153267"/>
            <a:ext cx="1428750" cy="1428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94" y="3593762"/>
            <a:ext cx="1428750" cy="1428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00" y="1962313"/>
            <a:ext cx="1428750" cy="1428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894" y="2096129"/>
            <a:ext cx="1428750" cy="1428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100" y="603166"/>
            <a:ext cx="1428750" cy="1428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570458" y="485775"/>
            <a:ext cx="1261884" cy="3810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000" b="1" dirty="0" smtClean="0"/>
              <a:t>TODAY</a:t>
            </a:r>
            <a:endParaRPr lang="en-US" sz="7000" b="1" dirty="0"/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5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909821"/>
            <a:ext cx="12191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/>
              <a:t>What resonates?</a:t>
            </a:r>
          </a:p>
          <a:p>
            <a:pPr algn="ctr"/>
            <a:r>
              <a:rPr lang="en-US" sz="5000" b="1" dirty="0" smtClean="0"/>
              <a:t>What doesn’t?</a:t>
            </a:r>
          </a:p>
          <a:p>
            <a:pPr algn="ctr"/>
            <a:r>
              <a:rPr lang="en-US" sz="5000" b="1" dirty="0" smtClean="0"/>
              <a:t>What’s missing?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9870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10136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0" b="1" dirty="0" smtClean="0">
                <a:solidFill>
                  <a:srgbClr val="D30002"/>
                </a:solidFill>
              </a:rPr>
              <a:t>?</a:t>
            </a:r>
            <a:endParaRPr lang="en-US" sz="40000" b="1" dirty="0">
              <a:solidFill>
                <a:srgbClr val="D3000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16686" y="5428343"/>
            <a:ext cx="28157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*(not hypothetical)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6865258" y="709012"/>
            <a:ext cx="14514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/>
              <a:t>*</a:t>
            </a:r>
            <a:endParaRPr lang="en-US" sz="20000" dirty="0"/>
          </a:p>
        </p:txBody>
      </p:sp>
      <p:sp>
        <p:nvSpPr>
          <p:cNvPr id="7" name="TextBox 6"/>
          <p:cNvSpPr txBox="1"/>
          <p:nvPr/>
        </p:nvSpPr>
        <p:spPr>
          <a:xfrm>
            <a:off x="1045397" y="2170951"/>
            <a:ext cx="38890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 smtClean="0">
                <a:solidFill>
                  <a:srgbClr val="C00000"/>
                </a:solidFill>
              </a:rPr>
              <a:t>WHAT</a:t>
            </a:r>
          </a:p>
          <a:p>
            <a:pPr algn="r"/>
            <a:r>
              <a:rPr lang="en-US" sz="7200" b="1" dirty="0" smtClean="0">
                <a:solidFill>
                  <a:srgbClr val="C00000"/>
                </a:solidFill>
              </a:rPr>
              <a:t>ABOUT</a:t>
            </a:r>
          </a:p>
          <a:p>
            <a:pPr algn="r"/>
            <a:r>
              <a:rPr lang="en-US" sz="7200" b="1" dirty="0" smtClean="0">
                <a:solidFill>
                  <a:srgbClr val="C00000"/>
                </a:solidFill>
              </a:rPr>
              <a:t>THE ARTS</a:t>
            </a:r>
            <a:endParaRPr lang="en-US" sz="7200" b="1" dirty="0">
              <a:solidFill>
                <a:srgbClr val="C00000"/>
              </a:solidFill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34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Ripple effect on wat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16799" r="-93" b="42802"/>
          <a:stretch/>
        </p:blipFill>
        <p:spPr bwMode="auto">
          <a:xfrm>
            <a:off x="-145990" y="1678327"/>
            <a:ext cx="12483979" cy="359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408548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NEW COMMUNITY VISIONS</a:t>
            </a:r>
            <a:endParaRPr lang="en-US" sz="7200" b="1" dirty="0"/>
          </a:p>
        </p:txBody>
      </p:sp>
      <p:pic>
        <p:nvPicPr>
          <p:cNvPr id="6" name="Picture 2" descr="http://intranet.americansforthearts.org/sites/default/files/images/2015/by_program/reports-and-data/research-studies-publications/new-community-visions-initiative/knight-logo-3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167" y="5429102"/>
            <a:ext cx="5184775" cy="8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ntranet.americansforthearts.org/sites/default/files/images/2015/by_program/reports-and-data/research-studies-publications/new-community-visions-initiative/nea-lockup-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862" y="5429102"/>
            <a:ext cx="3451500" cy="95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11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875" y="485775"/>
            <a:ext cx="10677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1) </a:t>
            </a:r>
            <a:r>
              <a:rPr lang="en-US" sz="6000" b="1" dirty="0" smtClean="0">
                <a:solidFill>
                  <a:srgbClr val="C00000"/>
                </a:solidFill>
              </a:rPr>
              <a:t>TO UNDERSTAND THE RELEVANCE OF THE ARTS IN COMMUNITY LIFE.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875" y="3348097"/>
            <a:ext cx="10677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2) </a:t>
            </a:r>
            <a:r>
              <a:rPr lang="en-US" sz="6000" b="1" dirty="0" smtClean="0">
                <a:solidFill>
                  <a:srgbClr val="7B2064"/>
                </a:solidFill>
              </a:rPr>
              <a:t>TO UNDERSTAND WHETHER INTERMEDIARIES LIKE LAAs CONTINUE TO HAVE VALUE.</a:t>
            </a:r>
            <a:endParaRPr lang="en-US" sz="6000" b="1" dirty="0">
              <a:solidFill>
                <a:srgbClr val="7B206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70458" y="485775"/>
            <a:ext cx="1261884" cy="3810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000" b="1" dirty="0" smtClean="0"/>
              <a:t>GOALS</a:t>
            </a:r>
            <a:endParaRPr lang="en-US" sz="7000" b="1" dirty="0"/>
          </a:p>
        </p:txBody>
      </p:sp>
    </p:spTree>
    <p:extLst>
      <p:ext uri="{BB962C8B-B14F-4D97-AF65-F5344CB8AC3E}">
        <p14:creationId xmlns:p14="http://schemas.microsoft.com/office/powerpoint/2010/main" val="35477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875" y="485775"/>
            <a:ext cx="1067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1) </a:t>
            </a:r>
            <a:r>
              <a:rPr lang="en-US" sz="4000" b="1" dirty="0" smtClean="0">
                <a:solidFill>
                  <a:srgbClr val="C00000"/>
                </a:solidFill>
              </a:rPr>
              <a:t>WHAT IS YOUR VISION FOR A HEALTHY, VIBRANT, EQUITABLE COMMUNITY?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875" y="2007685"/>
            <a:ext cx="1067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2) </a:t>
            </a:r>
            <a:r>
              <a:rPr lang="en-US" sz="4000" b="1" dirty="0" smtClean="0">
                <a:solidFill>
                  <a:srgbClr val="7B2064"/>
                </a:solidFill>
              </a:rPr>
              <a:t>WHAT DO “HEALTH,” “VIBRANCY,” “EQUITY,” AND “COMMUNITY MEAN?</a:t>
            </a:r>
            <a:endParaRPr lang="en-US" sz="4000" b="1" dirty="0">
              <a:solidFill>
                <a:srgbClr val="7B206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0116" y="236393"/>
            <a:ext cx="1261884" cy="55270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7000" b="1" dirty="0" smtClean="0"/>
              <a:t>QUESTIONS</a:t>
            </a:r>
            <a:endParaRPr lang="en-US" sz="7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3875" y="3529595"/>
            <a:ext cx="1067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3) </a:t>
            </a:r>
            <a:r>
              <a:rPr lang="en-US" sz="4000" b="1" dirty="0" smtClean="0">
                <a:solidFill>
                  <a:srgbClr val="1F429B"/>
                </a:solidFill>
              </a:rPr>
              <a:t>WHAT IS THE ROLE OF ARTS AND CULTURE IN ACHIEVING THAT VISION?</a:t>
            </a:r>
            <a:endParaRPr lang="en-US" sz="4000" b="1" dirty="0">
              <a:solidFill>
                <a:srgbClr val="1F429B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875" y="5051505"/>
            <a:ext cx="10677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4)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WHAT ROLE, IF ANY, SHOULD AN INTERMEDIARY/NEXUS ORGANIZATION PLAY?</a:t>
            </a:r>
            <a:endParaRPr lang="en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8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160698" y="1756295"/>
            <a:ext cx="9870602" cy="2707105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98508" y="1300109"/>
            <a:ext cx="239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AGENCIES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37698" y="1501860"/>
            <a:ext cx="239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ARTS ORGANIZATIONS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9318" y="1501860"/>
            <a:ext cx="239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ARTISTS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86389" y="4532850"/>
            <a:ext cx="239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GOVERNMENT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330" y="4005718"/>
            <a:ext cx="239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LOCAL BUSINESS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12705" y="4005718"/>
            <a:ext cx="239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RESIDENTS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35442" y="4532850"/>
            <a:ext cx="23949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PHILANTHROPY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5981698" y="1632057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7523397" y="1728197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4497803" y="169430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464119" y="391292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252114" y="426154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637697" y="4261543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9723040" y="391292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19175" y="1908695"/>
            <a:ext cx="6153646" cy="2201741"/>
            <a:chOff x="841512" y="879732"/>
            <a:chExt cx="10508974" cy="4114760"/>
          </a:xfrm>
        </p:grpSpPr>
        <p:sp>
          <p:nvSpPr>
            <p:cNvPr id="26" name="TextBox 25"/>
            <p:cNvSpPr txBox="1"/>
            <p:nvPr/>
          </p:nvSpPr>
          <p:spPr>
            <a:xfrm>
              <a:off x="841512" y="3959144"/>
              <a:ext cx="5254487" cy="103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</a:rPr>
                <a:t>HEALTH</a:t>
              </a:r>
              <a:endParaRPr lang="en-US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95999" y="3947354"/>
              <a:ext cx="5254487" cy="103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</a:rPr>
                <a:t>VIBRANCY</a:t>
              </a:r>
              <a:endParaRPr lang="en-US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68755" y="879732"/>
              <a:ext cx="5254487" cy="103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smtClean="0">
                  <a:solidFill>
                    <a:srgbClr val="002060"/>
                  </a:solidFill>
                </a:rPr>
                <a:t>EQUITY</a:t>
              </a:r>
              <a:endParaRPr lang="en-US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354455" y="3737444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8608942" y="3737444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981698" y="1734996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</a:endParaRPr>
            </a:p>
          </p:txBody>
        </p:sp>
        <p:cxnSp>
          <p:nvCxnSpPr>
            <p:cNvPr id="32" name="Straight Connector 31"/>
            <p:cNvCxnSpPr>
              <a:endCxn id="30" idx="2"/>
            </p:cNvCxnSpPr>
            <p:nvPr/>
          </p:nvCxnSpPr>
          <p:spPr>
            <a:xfrm>
              <a:off x="3583055" y="3851744"/>
              <a:ext cx="5025887" cy="0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1"/>
              <a:endCxn id="31" idx="5"/>
            </p:cNvCxnSpPr>
            <p:nvPr/>
          </p:nvCxnSpPr>
          <p:spPr>
            <a:xfrm flipH="1" flipV="1">
              <a:off x="6176820" y="1930118"/>
              <a:ext cx="2465600" cy="1840804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1" idx="3"/>
              <a:endCxn id="29" idx="7"/>
            </p:cNvCxnSpPr>
            <p:nvPr/>
          </p:nvCxnSpPr>
          <p:spPr>
            <a:xfrm flipH="1">
              <a:off x="3549577" y="1930118"/>
              <a:ext cx="2465599" cy="1840804"/>
            </a:xfrm>
            <a:prstGeom prst="line">
              <a:avLst/>
            </a:prstGeom>
            <a:ln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0" y="2377829"/>
            <a:ext cx="121919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AB262F"/>
                </a:solidFill>
              </a:rPr>
              <a:t>COMMUNITY</a:t>
            </a:r>
            <a:endParaRPr lang="en-US" sz="7000" b="1" dirty="0">
              <a:solidFill>
                <a:srgbClr val="AB262F"/>
              </a:solidFill>
            </a:endParaRPr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750070"/>
            <a:ext cx="1752600" cy="56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3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21197</TotalTime>
  <Words>1223</Words>
  <Application>Microsoft Office PowerPoint</Application>
  <PresentationFormat>Widescreen</PresentationFormat>
  <Paragraphs>180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Trade Gothic LT Std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Clay Lord</dc:creator>
  <cp:lastModifiedBy>Clay Lord</cp:lastModifiedBy>
  <cp:revision>72</cp:revision>
  <cp:lastPrinted>2015-11-04T16:29:46Z</cp:lastPrinted>
  <dcterms:created xsi:type="dcterms:W3CDTF">2015-10-30T00:26:26Z</dcterms:created>
  <dcterms:modified xsi:type="dcterms:W3CDTF">2016-10-24T13:45:25Z</dcterms:modified>
</cp:coreProperties>
</file>